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4"/>
  </p:sldMasterIdLst>
  <p:notesMasterIdLst>
    <p:notesMasterId r:id="rId49"/>
  </p:notesMasterIdLst>
  <p:handoutMasterIdLst>
    <p:handoutMasterId r:id="rId50"/>
  </p:handoutMasterIdLst>
  <p:sldIdLst>
    <p:sldId id="259" r:id="rId5"/>
    <p:sldId id="260" r:id="rId6"/>
    <p:sldId id="263" r:id="rId7"/>
    <p:sldId id="262" r:id="rId8"/>
    <p:sldId id="300" r:id="rId9"/>
    <p:sldId id="261" r:id="rId10"/>
    <p:sldId id="264" r:id="rId11"/>
    <p:sldId id="265" r:id="rId12"/>
    <p:sldId id="266" r:id="rId13"/>
    <p:sldId id="267" r:id="rId14"/>
    <p:sldId id="268" r:id="rId15"/>
    <p:sldId id="269" r:id="rId16"/>
    <p:sldId id="270" r:id="rId17"/>
    <p:sldId id="271" r:id="rId18"/>
    <p:sldId id="272" r:id="rId19"/>
    <p:sldId id="301" r:id="rId20"/>
    <p:sldId id="273" r:id="rId21"/>
    <p:sldId id="274" r:id="rId22"/>
    <p:sldId id="275" r:id="rId23"/>
    <p:sldId id="276" r:id="rId24"/>
    <p:sldId id="304" r:id="rId25"/>
    <p:sldId id="277" r:id="rId26"/>
    <p:sldId id="278" r:id="rId27"/>
    <p:sldId id="279" r:id="rId28"/>
    <p:sldId id="280" r:id="rId29"/>
    <p:sldId id="281" r:id="rId30"/>
    <p:sldId id="282" r:id="rId31"/>
    <p:sldId id="283" r:id="rId32"/>
    <p:sldId id="284" r:id="rId33"/>
    <p:sldId id="286" r:id="rId34"/>
    <p:sldId id="287" r:id="rId35"/>
    <p:sldId id="288" r:id="rId36"/>
    <p:sldId id="289" r:id="rId37"/>
    <p:sldId id="290" r:id="rId38"/>
    <p:sldId id="285" r:id="rId39"/>
    <p:sldId id="291" r:id="rId40"/>
    <p:sldId id="292" r:id="rId41"/>
    <p:sldId id="293" r:id="rId42"/>
    <p:sldId id="294" r:id="rId43"/>
    <p:sldId id="295" r:id="rId44"/>
    <p:sldId id="297" r:id="rId45"/>
    <p:sldId id="296" r:id="rId46"/>
    <p:sldId id="298" r:id="rId47"/>
    <p:sldId id="29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945" autoAdjust="0"/>
  </p:normalViewPr>
  <p:slideViewPr>
    <p:cSldViewPr snapToGrid="0" snapToObjects="1">
      <p:cViewPr varScale="1">
        <p:scale>
          <a:sx n="49" d="100"/>
          <a:sy n="49" d="100"/>
        </p:scale>
        <p:origin x="2434"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7BF1D2-9E3D-4456-8AA5-942B203262F3}" type="datetimeFigureOut">
              <a:rPr lang="en-US" smtClean="0"/>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1EF25-2642-4EBA-B106-9C0B63772F15}" type="slidenum">
              <a:rPr lang="en-US" smtClean="0"/>
              <a:t>‹#›</a:t>
            </a:fld>
            <a:endParaRPr lang="en-US"/>
          </a:p>
        </p:txBody>
      </p:sp>
    </p:spTree>
    <p:extLst>
      <p:ext uri="{BB962C8B-B14F-4D97-AF65-F5344CB8AC3E}">
        <p14:creationId xmlns:p14="http://schemas.microsoft.com/office/powerpoint/2010/main" val="2709018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AB47E-0025-9640-A397-91A5D8F0C72F}" type="datetimeFigureOut">
              <a:rPr lang="en-US" smtClean="0"/>
              <a:t>10/28/2021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172C2-A937-3048-A09F-AD90942EFF7B}" type="slidenum">
              <a:rPr lang="en-US" smtClean="0"/>
              <a:t>‹#›</a:t>
            </a:fld>
            <a:endParaRPr lang="en-US"/>
          </a:p>
        </p:txBody>
      </p:sp>
    </p:spTree>
    <p:extLst>
      <p:ext uri="{BB962C8B-B14F-4D97-AF65-F5344CB8AC3E}">
        <p14:creationId xmlns:p14="http://schemas.microsoft.com/office/powerpoint/2010/main" val="336349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reproductivehealth/data_sta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nchs/nsfg/index.htm"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medicalnewstoday.com/articles/5702" TargetMode="External"/><Relationship Id="rId3" Type="http://schemas.openxmlformats.org/officeDocument/2006/relationships/hyperlink" Target="https://www.medicalnewstoday.com/articles/312628" TargetMode="External"/><Relationship Id="rId7" Type="http://schemas.openxmlformats.org/officeDocument/2006/relationships/hyperlink" Target="http://www.oxfordjournals.org/news/dep381.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medicalnewstoday.com/articles/165748.php" TargetMode="External"/><Relationship Id="rId5" Type="http://schemas.openxmlformats.org/officeDocument/2006/relationships/hyperlink" Target="https://www.medicalnewstoday.com/articles/150870.php" TargetMode="External"/><Relationship Id="rId10" Type="http://schemas.openxmlformats.org/officeDocument/2006/relationships/hyperlink" Target="https://www.medicalnewstoday.com/articles/323454" TargetMode="External"/><Relationship Id="rId4" Type="http://schemas.openxmlformats.org/officeDocument/2006/relationships/hyperlink" Target="https://www.medicalnewstoday.com/articles/156451.php" TargetMode="External"/><Relationship Id="rId9" Type="http://schemas.openxmlformats.org/officeDocument/2006/relationships/hyperlink" Target="https://www.medicalnewstoday.com/articles/sex-driv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reproductivehealth/data_sta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s/nsfg/index.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A525E-3ED6-4C73-B4FF-F9A811FC8F48}" type="slidenum">
              <a:rPr lang="en-US" smtClean="0"/>
              <a:pPr/>
              <a:t>1</a:t>
            </a:fld>
            <a:endParaRPr lang="en-US"/>
          </a:p>
        </p:txBody>
      </p:sp>
    </p:spTree>
    <p:extLst>
      <p:ext uri="{BB962C8B-B14F-4D97-AF65-F5344CB8AC3E}">
        <p14:creationId xmlns:p14="http://schemas.microsoft.com/office/powerpoint/2010/main" val="163176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system in the human</a:t>
            </a:r>
            <a:r>
              <a:rPr lang="en-US" baseline="0" dirty="0"/>
              <a:t> body that influences pain relief: the </a:t>
            </a:r>
            <a:r>
              <a:rPr lang="en-US" baseline="0" dirty="0" err="1"/>
              <a:t>Endocannibinoid</a:t>
            </a:r>
            <a:r>
              <a:rPr lang="en-US" baseline="0" dirty="0"/>
              <a:t> system. This is the system that Tylenol works in as a pain reliever. THC (the chemical in marijuana (cannabis) works in this system as well. But cannabis is really bad for healthy fertility in men and women.</a:t>
            </a:r>
            <a:endParaRPr lang="en-US" dirty="0"/>
          </a:p>
          <a:p>
            <a:endParaRPr lang="en-US" dirty="0"/>
          </a:p>
          <a:p>
            <a:r>
              <a:rPr lang="en-US" dirty="0"/>
              <a:t>Chronic cannabis use impairs human reproductive potential by disrupting the menstrual cycle, suppressing ovulation, and impairing embryo implantation and development in women </a:t>
            </a:r>
          </a:p>
          <a:p>
            <a:pPr defTabSz="899587">
              <a:defRPr/>
            </a:pPr>
            <a:r>
              <a:rPr lang="en-US" dirty="0"/>
              <a:t>In</a:t>
            </a:r>
            <a:r>
              <a:rPr lang="en-US" baseline="0" dirty="0"/>
              <a:t> men: </a:t>
            </a:r>
            <a:r>
              <a:rPr lang="en-US" dirty="0"/>
              <a:t>and by increasing ejaculation problems, reducing sperm count and motility, and generating a loss of libido and impotence in men.</a:t>
            </a:r>
          </a:p>
          <a:p>
            <a:endParaRPr lang="en-US" dirty="0"/>
          </a:p>
          <a:p>
            <a:endParaRPr lang="en-US" dirty="0"/>
          </a:p>
          <a:p>
            <a:endParaRPr lang="en-US" dirty="0"/>
          </a:p>
          <a:p>
            <a:r>
              <a:rPr lang="en-US" dirty="0"/>
              <a:t>References: Bari M, Battista N, </a:t>
            </a:r>
            <a:r>
              <a:rPr lang="en-US" dirty="0" err="1"/>
              <a:t>Pirazzi</a:t>
            </a:r>
            <a:r>
              <a:rPr lang="en-US" dirty="0"/>
              <a:t> V, </a:t>
            </a:r>
            <a:r>
              <a:rPr lang="en-US" dirty="0" err="1"/>
              <a:t>Maccarrone</a:t>
            </a:r>
            <a:r>
              <a:rPr lang="en-US" dirty="0"/>
              <a:t> M. The manifold actions of endocannabinoids on female and male reproductive events. Front </a:t>
            </a:r>
            <a:r>
              <a:rPr lang="en-US" dirty="0" err="1"/>
              <a:t>Biosci</a:t>
            </a:r>
            <a:r>
              <a:rPr lang="en-US" dirty="0"/>
              <a:t> 2011; 16: 498-516. </a:t>
            </a:r>
          </a:p>
          <a:p>
            <a:r>
              <a:rPr lang="en-US" sz="1200" b="0" i="0" kern="1200" dirty="0">
                <a:solidFill>
                  <a:schemeClr val="tx1"/>
                </a:solidFill>
                <a:effectLst/>
                <a:latin typeface="+mn-lt"/>
                <a:ea typeface="+mn-ea"/>
                <a:cs typeface="+mn-cs"/>
              </a:rPr>
              <a:t>Payne, K. S., Mazur, D. J., </a:t>
            </a:r>
            <a:r>
              <a:rPr lang="en-US" sz="1200" b="0" i="0" kern="1200" dirty="0" err="1">
                <a:solidFill>
                  <a:schemeClr val="tx1"/>
                </a:solidFill>
                <a:effectLst/>
                <a:latin typeface="+mn-lt"/>
                <a:ea typeface="+mn-ea"/>
                <a:cs typeface="+mn-cs"/>
              </a:rPr>
              <a:t>Hotaling</a:t>
            </a:r>
            <a:r>
              <a:rPr lang="en-US" sz="1200" b="0" i="0" kern="1200" dirty="0">
                <a:solidFill>
                  <a:schemeClr val="tx1"/>
                </a:solidFill>
                <a:effectLst/>
                <a:latin typeface="+mn-lt"/>
                <a:ea typeface="+mn-ea"/>
                <a:cs typeface="+mn-cs"/>
              </a:rPr>
              <a:t>, J. M., &amp; </a:t>
            </a:r>
            <a:r>
              <a:rPr lang="en-US" sz="1200" b="0" i="0" kern="1200" dirty="0" err="1">
                <a:solidFill>
                  <a:schemeClr val="tx1"/>
                </a:solidFill>
                <a:effectLst/>
                <a:latin typeface="+mn-lt"/>
                <a:ea typeface="+mn-ea"/>
                <a:cs typeface="+mn-cs"/>
              </a:rPr>
              <a:t>Pastuszak</a:t>
            </a:r>
            <a:r>
              <a:rPr lang="en-US" sz="1200" b="0" i="0" kern="1200" dirty="0">
                <a:solidFill>
                  <a:schemeClr val="tx1"/>
                </a:solidFill>
                <a:effectLst/>
                <a:latin typeface="+mn-lt"/>
                <a:ea typeface="+mn-ea"/>
                <a:cs typeface="+mn-cs"/>
              </a:rPr>
              <a:t>, A. W. (2019). Cannabis and Male Fertility: A Systematic Review. </a:t>
            </a:r>
            <a:r>
              <a:rPr lang="en-US" sz="1200" b="0" i="1" kern="1200" dirty="0">
                <a:solidFill>
                  <a:schemeClr val="tx1"/>
                </a:solidFill>
                <a:effectLst/>
                <a:latin typeface="+mn-lt"/>
                <a:ea typeface="+mn-ea"/>
                <a:cs typeface="+mn-cs"/>
              </a:rPr>
              <a:t>The Journal of urology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202</a:t>
            </a:r>
            <a:r>
              <a:rPr lang="en-US" sz="1200" b="0" i="0" kern="1200" dirty="0">
                <a:solidFill>
                  <a:schemeClr val="tx1"/>
                </a:solidFill>
                <a:effectLst/>
                <a:latin typeface="+mn-lt"/>
                <a:ea typeface="+mn-ea"/>
                <a:cs typeface="+mn-cs"/>
              </a:rPr>
              <a:t>(4), 674–681. https://doi.org/10.1097/JU.0000000000000248</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12</a:t>
            </a:fld>
            <a:endParaRPr lang="en-US"/>
          </a:p>
        </p:txBody>
      </p:sp>
    </p:spTree>
    <p:extLst>
      <p:ext uri="{BB962C8B-B14F-4D97-AF65-F5344CB8AC3E}">
        <p14:creationId xmlns:p14="http://schemas.microsoft.com/office/powerpoint/2010/main" val="53140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a:t>
            </a:r>
            <a:r>
              <a:rPr lang="en-US" baseline="0" dirty="0"/>
              <a:t> in m</a:t>
            </a:r>
            <a:r>
              <a:rPr lang="en-US" dirty="0"/>
              <a:t>oderation is really NOT problematic. The man</a:t>
            </a:r>
            <a:r>
              <a:rPr lang="en-US" baseline="0" dirty="0"/>
              <a:t> who drinks daily and/or heavily will see diminished testosterone and sperm alterations.</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13</a:t>
            </a:fld>
            <a:endParaRPr lang="en-US"/>
          </a:p>
        </p:txBody>
      </p:sp>
    </p:spTree>
    <p:extLst>
      <p:ext uri="{BB962C8B-B14F-4D97-AF65-F5344CB8AC3E}">
        <p14:creationId xmlns:p14="http://schemas.microsoft.com/office/powerpoint/2010/main" val="273138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66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Barron, M.L</a:t>
            </a:r>
            <a:r>
              <a:rPr lang="en-US" sz="1200" kern="1200" dirty="0">
                <a:solidFill>
                  <a:schemeClr val="tx1"/>
                </a:solidFill>
                <a:effectLst/>
                <a:latin typeface="+mn-lt"/>
                <a:ea typeface="+mn-ea"/>
                <a:cs typeface="+mn-cs"/>
              </a:rPr>
              <a:t>. (2013) Fertility literacy for men in primary care settings. </a:t>
            </a:r>
            <a:r>
              <a:rPr lang="en-US" sz="1200" i="1" kern="1200" dirty="0">
                <a:solidFill>
                  <a:schemeClr val="tx1"/>
                </a:solidFill>
                <a:effectLst/>
                <a:latin typeface="+mn-lt"/>
                <a:ea typeface="+mn-ea"/>
                <a:cs typeface="+mn-cs"/>
              </a:rPr>
              <a:t>Journal of Nurse Practitioners. 9, </a:t>
            </a:r>
            <a:r>
              <a:rPr lang="en-US" sz="1200" kern="1200" dirty="0">
                <a:solidFill>
                  <a:schemeClr val="tx1"/>
                </a:solidFill>
                <a:effectLst/>
                <a:latin typeface="+mn-lt"/>
                <a:ea typeface="+mn-ea"/>
                <a:cs typeface="+mn-cs"/>
              </a:rPr>
              <a:t>155-160</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defTabSz="916679">
              <a:defRPr/>
            </a:pPr>
            <a:endParaRPr lang="en-US" dirty="0"/>
          </a:p>
          <a:p>
            <a:pPr defTabSz="916679">
              <a:defRPr/>
            </a:pPr>
            <a:endParaRPr lang="en-US" dirty="0"/>
          </a:p>
          <a:p>
            <a:pPr defTabSz="916679">
              <a:defRPr/>
            </a:pPr>
            <a:r>
              <a:rPr lang="en-US" dirty="0"/>
              <a:t>The cells of the testicles are temperature sensitive and must be several degrees cooler than normal body temperature to function properly. Raised scrotal temperature can depress semen quality: fever, hot tubs, bicycle shorts, exposure to high-temperature working conditions, and occupations that require long periods of sitting have been shown to affect sperm quality. Wearing tight underwear or using a laptop on the knees (heat produced by battery) may increase scrotal temperature. </a:t>
            </a:r>
          </a:p>
          <a:p>
            <a:pPr defTabSz="916679">
              <a:defRPr/>
            </a:pPr>
            <a:endParaRPr lang="en-US" dirty="0"/>
          </a:p>
          <a:p>
            <a:pPr defTabSz="916679">
              <a:defRPr/>
            </a:pPr>
            <a:r>
              <a:rPr lang="en-US" dirty="0"/>
              <a:t>Laptop use:</a:t>
            </a:r>
          </a:p>
          <a:p>
            <a:pPr defTabSz="916679">
              <a:defRPr/>
            </a:pPr>
            <a:r>
              <a:rPr lang="en-US" dirty="0" err="1"/>
              <a:t>Mortazavi</a:t>
            </a:r>
            <a:r>
              <a:rPr lang="en-US" dirty="0"/>
              <a:t> SA, </a:t>
            </a:r>
            <a:r>
              <a:rPr lang="en-US" dirty="0" err="1"/>
              <a:t>Taeb</a:t>
            </a:r>
            <a:r>
              <a:rPr lang="en-US" dirty="0"/>
              <a:t> S, </a:t>
            </a:r>
            <a:r>
              <a:rPr lang="en-US" dirty="0" err="1"/>
              <a:t>Mortazavi</a:t>
            </a:r>
            <a:r>
              <a:rPr lang="en-US" dirty="0"/>
              <a:t> SM, </a:t>
            </a:r>
            <a:r>
              <a:rPr lang="en-US" dirty="0" err="1"/>
              <a:t>Zarei</a:t>
            </a:r>
            <a:r>
              <a:rPr lang="en-US" dirty="0"/>
              <a:t> S, </a:t>
            </a:r>
            <a:r>
              <a:rPr lang="en-US" dirty="0" err="1"/>
              <a:t>Haghani</a:t>
            </a:r>
            <a:r>
              <a:rPr lang="en-US" dirty="0"/>
              <a:t> M, </a:t>
            </a:r>
            <a:r>
              <a:rPr lang="en-US" dirty="0" err="1"/>
              <a:t>Habibzadeh</a:t>
            </a:r>
            <a:r>
              <a:rPr lang="en-US" dirty="0"/>
              <a:t> P, </a:t>
            </a:r>
            <a:r>
              <a:rPr lang="en-US" dirty="0" err="1"/>
              <a:t>Shojaei-Fard</a:t>
            </a:r>
            <a:r>
              <a:rPr lang="en-US" dirty="0"/>
              <a:t> MB. The Fundamental Reasons Why Laptop Computers should not be Used on Your Lap. J Biomed Phys Eng. 2016 Dec 1;6(4):279-284. PMID: 28144597; PMCID: PMC5219578.</a:t>
            </a:r>
          </a:p>
          <a:p>
            <a:pPr defTabSz="916679">
              <a:defRPr/>
            </a:pPr>
            <a:r>
              <a:rPr lang="en-US" dirty="0"/>
              <a:t>When it is placed on the lap, not only the heat from a laptop computer can warm men's scrotums, the electromagnetic fields generated by laptop's internal electronic circuits as well as the Wi-Fi Radiofrequency radiation hazards (in a Wi-Fi connected laptop) may decrease sperm quality. Furthermore, due to poor working posture, laptops should not be used on the lap for long hours.</a:t>
            </a:r>
          </a:p>
          <a:p>
            <a:pPr defTabSz="916679">
              <a:defRPr/>
            </a:pPr>
            <a:endParaRPr lang="en-US" dirty="0"/>
          </a:p>
          <a:p>
            <a:pPr defTabSz="916679">
              <a:defRPr/>
            </a:pPr>
            <a:r>
              <a:rPr lang="en-US" dirty="0"/>
              <a:t>Cell phones</a:t>
            </a:r>
          </a:p>
          <a:p>
            <a:r>
              <a:rPr lang="en-US" dirty="0" err="1"/>
              <a:t>Okechukwu</a:t>
            </a:r>
            <a:r>
              <a:rPr lang="en-US" dirty="0"/>
              <a:t> CE. Does the Use of Mobile Phone Affect Male Fertility? A Mini-Review. J Hum </a:t>
            </a:r>
            <a:r>
              <a:rPr lang="en-US" dirty="0" err="1"/>
              <a:t>Reprod</a:t>
            </a:r>
            <a:r>
              <a:rPr lang="en-US" dirty="0"/>
              <a:t> Sci. 2020 Jul-Sep;13(3):174-183. </a:t>
            </a:r>
            <a:r>
              <a:rPr lang="en-US" dirty="0" err="1"/>
              <a:t>doi</a:t>
            </a:r>
            <a:r>
              <a:rPr lang="en-US" dirty="0"/>
              <a:t>: 10.4103/jhrs.JHRS_126_19. </a:t>
            </a:r>
            <a:r>
              <a:rPr lang="en-US" dirty="0" err="1"/>
              <a:t>Epub</a:t>
            </a:r>
            <a:r>
              <a:rPr lang="en-US" dirty="0"/>
              <a:t> 2020 Oct 27. PMID: 33311902; PMCID: PMC7727890. Based on the outcomes of both human and animal studies analyzed in this review, animal and human spermatozoa exposed to EMR emitted by mobile phones had reduced motility, structural anomalies, and increased oxidative stress due to overproduction of reactive oxygen species. Scrotal hyperthermia and increased oxidative stress might be the key mechanisms through which EMR affects male fertility. However, these negative effects appear to be associated with the duration of mobile phone use.</a:t>
            </a:r>
          </a:p>
          <a:p>
            <a:endParaRPr lang="en-US" dirty="0"/>
          </a:p>
          <a:p>
            <a:r>
              <a:rPr lang="en-US" dirty="0" err="1"/>
              <a:t>Kamali</a:t>
            </a:r>
            <a:r>
              <a:rPr lang="en-US" dirty="0"/>
              <a:t> K, </a:t>
            </a:r>
            <a:r>
              <a:rPr lang="en-US" dirty="0" err="1"/>
              <a:t>Atarod</a:t>
            </a:r>
            <a:r>
              <a:rPr lang="en-US" dirty="0"/>
              <a:t> M, </a:t>
            </a:r>
            <a:r>
              <a:rPr lang="en-US" dirty="0" err="1"/>
              <a:t>Sarhadi</a:t>
            </a:r>
            <a:r>
              <a:rPr lang="en-US" dirty="0"/>
              <a:t> S, </a:t>
            </a:r>
            <a:r>
              <a:rPr lang="en-US" dirty="0" err="1"/>
              <a:t>Nikbakht</a:t>
            </a:r>
            <a:r>
              <a:rPr lang="en-US" dirty="0"/>
              <a:t> J, </a:t>
            </a:r>
            <a:r>
              <a:rPr lang="en-US" dirty="0" err="1"/>
              <a:t>Emami</a:t>
            </a:r>
            <a:r>
              <a:rPr lang="en-US" dirty="0"/>
              <a:t> M, </a:t>
            </a:r>
            <a:r>
              <a:rPr lang="en-US" dirty="0" err="1"/>
              <a:t>Maghsoudi</a:t>
            </a:r>
            <a:r>
              <a:rPr lang="en-US" dirty="0"/>
              <a:t> R, </a:t>
            </a:r>
            <a:r>
              <a:rPr lang="en-US" dirty="0" err="1"/>
              <a:t>Salimi</a:t>
            </a:r>
            <a:r>
              <a:rPr lang="en-US" dirty="0"/>
              <a:t> H, </a:t>
            </a:r>
            <a:r>
              <a:rPr lang="en-US" dirty="0" err="1"/>
              <a:t>Fallahpour</a:t>
            </a:r>
            <a:r>
              <a:rPr lang="en-US" dirty="0"/>
              <a:t> B, </a:t>
            </a:r>
            <a:r>
              <a:rPr lang="en-US" dirty="0" err="1"/>
              <a:t>Kamali</a:t>
            </a:r>
            <a:r>
              <a:rPr lang="en-US" dirty="0"/>
              <a:t> N, </a:t>
            </a:r>
            <a:r>
              <a:rPr lang="en-US" dirty="0" err="1"/>
              <a:t>Momtazan</a:t>
            </a:r>
            <a:r>
              <a:rPr lang="en-US" dirty="0"/>
              <a:t> A, </a:t>
            </a:r>
            <a:r>
              <a:rPr lang="en-US" dirty="0" err="1"/>
              <a:t>Ameli</a:t>
            </a:r>
            <a:r>
              <a:rPr lang="en-US" dirty="0"/>
              <a:t> M. Effects of electromagnetic waves emitted from 3G+wi-fi modems on human semen analysis. </a:t>
            </a:r>
            <a:r>
              <a:rPr lang="en-US" dirty="0" err="1"/>
              <a:t>Urologia</a:t>
            </a:r>
            <a:r>
              <a:rPr lang="en-US" dirty="0"/>
              <a:t>. 2017 Oct 25;84(4):209-214. </a:t>
            </a:r>
            <a:r>
              <a:rPr lang="en-US" dirty="0" err="1"/>
              <a:t>doi</a:t>
            </a:r>
            <a:r>
              <a:rPr lang="en-US" dirty="0"/>
              <a:t>: 10.5301/uj.5000269. </a:t>
            </a:r>
            <a:r>
              <a:rPr lang="en-US" dirty="0" err="1"/>
              <a:t>Epub</a:t>
            </a:r>
            <a:r>
              <a:rPr lang="en-US" dirty="0"/>
              <a:t> 2017 Sep 14. PMID: 28967061.</a:t>
            </a:r>
          </a:p>
          <a:p>
            <a:r>
              <a:rPr lang="en-US" b="1" dirty="0"/>
              <a:t>Conclusions: </a:t>
            </a:r>
          </a:p>
          <a:p>
            <a:r>
              <a:rPr lang="en-US" sz="1200" b="0" i="0" kern="1200" dirty="0">
                <a:solidFill>
                  <a:schemeClr val="tx1"/>
                </a:solidFill>
                <a:effectLst/>
                <a:latin typeface="+mn-lt"/>
                <a:ea typeface="+mn-ea"/>
                <a:cs typeface="+mn-cs"/>
              </a:rPr>
              <a:t>Scientists have found that EMF stress can contribute to: </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Mitochondrial damage (resulting in low energy) ,</a:t>
            </a:r>
          </a:p>
          <a:p>
            <a:r>
              <a:rPr lang="en-US" sz="1200" b="0" i="0" kern="1200" dirty="0">
                <a:solidFill>
                  <a:schemeClr val="tx1"/>
                </a:solidFill>
                <a:effectLst/>
                <a:latin typeface="+mn-lt"/>
                <a:ea typeface="+mn-ea"/>
                <a:cs typeface="+mn-cs"/>
              </a:rPr>
              <a:t>Free radical damage (which speeds up aging)</a:t>
            </a:r>
          </a:p>
          <a:p>
            <a:r>
              <a:rPr lang="en-US" sz="1200" b="0" i="0" kern="1200" dirty="0">
                <a:solidFill>
                  <a:schemeClr val="tx1"/>
                </a:solidFill>
                <a:effectLst/>
                <a:latin typeface="+mn-lt"/>
                <a:ea typeface="+mn-ea"/>
                <a:cs typeface="+mn-cs"/>
              </a:rPr>
              <a:t>Decreased white blood cell count (reducing immunity)</a:t>
            </a:r>
          </a:p>
          <a:p>
            <a:r>
              <a:rPr lang="en-US" sz="1200" b="0" i="0" kern="1200" dirty="0">
                <a:solidFill>
                  <a:schemeClr val="tx1"/>
                </a:solidFill>
                <a:effectLst/>
                <a:latin typeface="+mn-lt"/>
                <a:ea typeface="+mn-ea"/>
                <a:cs typeface="+mn-cs"/>
              </a:rPr>
              <a:t>Disrupted hormones like melatonin (which hurts sleep)</a:t>
            </a:r>
          </a:p>
          <a:p>
            <a:endParaRPr lang="en-US" sz="1200" b="0" i="0" kern="1200" dirty="0">
              <a:solidFill>
                <a:schemeClr val="tx1"/>
              </a:solidFill>
              <a:effectLst/>
              <a:latin typeface="+mn-lt"/>
              <a:ea typeface="+mn-ea"/>
              <a:cs typeface="+mn-cs"/>
            </a:endParaRPr>
          </a:p>
          <a:p>
            <a:r>
              <a:rPr lang="en-US" dirty="0"/>
              <a:t>Electromagnetic waves (EMWs) emitted from 3G+wi-fi modems cause a significant decrease in sperm motility and velocity, especially in non-progressive motile sperms. Other parameters of semen analysis did not change </a:t>
            </a:r>
            <a:r>
              <a:rPr lang="en-US" dirty="0" err="1"/>
              <a:t>significantly.EMWs</a:t>
            </a:r>
            <a:r>
              <a:rPr lang="en-US" dirty="0"/>
              <a:t>, which are used in communications worldwide, are a suspected cause of male infertility. Many studies evaluated the effects of cell phones and </a:t>
            </a:r>
            <a:r>
              <a:rPr lang="en-US" dirty="0" err="1"/>
              <a:t>wi-fi</a:t>
            </a:r>
            <a:r>
              <a:rPr lang="en-US" dirty="0"/>
              <a:t> on fertility. To our knowledge, no study has yet been done to show the effects of EMWs emitted from 3G+wi-fi modems on </a:t>
            </a:r>
            <a:r>
              <a:rPr lang="en-US" dirty="0" err="1"/>
              <a:t>fertility.Our</a:t>
            </a:r>
            <a:r>
              <a:rPr lang="en-US" dirty="0"/>
              <a:t> study revealed a significant decrease in the quality of human semen after exposure to EMWs emitted from 3G+wi-fi modems.</a:t>
            </a:r>
          </a:p>
          <a:p>
            <a:endParaRPr lang="en-US" dirty="0"/>
          </a:p>
          <a:p>
            <a:r>
              <a:rPr lang="en-US" sz="1200" b="0" i="0" kern="1200" dirty="0">
                <a:solidFill>
                  <a:schemeClr val="tx1"/>
                </a:solidFill>
                <a:effectLst/>
                <a:latin typeface="+mn-lt"/>
                <a:ea typeface="+mn-ea"/>
                <a:cs typeface="+mn-cs"/>
              </a:rPr>
              <a:t>The FCC last set standards for cellphone radiation in 1996, before Google, Wi-Fi or the iPhone came into existence! Meanwhile, scientists have been sounding the alarm on possible health effects.</a:t>
            </a:r>
          </a:p>
          <a:p>
            <a:r>
              <a:rPr lang="en-US" sz="1200" b="0" i="0" kern="1200" dirty="0">
                <a:solidFill>
                  <a:schemeClr val="tx1"/>
                </a:solidFill>
                <a:effectLst/>
                <a:latin typeface="+mn-lt"/>
                <a:ea typeface="+mn-ea"/>
                <a:cs typeface="+mn-cs"/>
              </a:rPr>
              <a:t>The World Health Organization classified radiofrequency radiation exposure as possibly carcinogenic in 2011, because of its links to brain tumors. Recent studies also reveal a possible connection between cellphone radiation and issues with learning, memory, sleep and children’s brain development.</a:t>
            </a:r>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Motility: </a:t>
            </a:r>
            <a:r>
              <a:rPr lang="en-US" dirty="0"/>
              <a:t>40% or more progressive motility...</a:t>
            </a:r>
          </a:p>
          <a:p>
            <a:r>
              <a:rPr lang="en-US" b="1" dirty="0"/>
              <a:t>Total No. of spermatozoa: </a:t>
            </a:r>
            <a:r>
              <a:rPr lang="en-US" dirty="0"/>
              <a:t>39 million or more </a:t>
            </a:r>
          </a:p>
          <a:p>
            <a:r>
              <a:rPr lang="en-US" b="1" dirty="0"/>
              <a:t>Sperm concentration: </a:t>
            </a:r>
            <a:r>
              <a:rPr lang="en-US" dirty="0"/>
              <a:t>15 million or more/mL</a:t>
            </a:r>
          </a:p>
          <a:p>
            <a:r>
              <a:rPr lang="en-US" b="1" dirty="0"/>
              <a:t>Morphology: </a:t>
            </a:r>
            <a:r>
              <a:rPr lang="en-US" dirty="0"/>
              <a:t>4.0% or more (normal forms)</a:t>
            </a:r>
          </a:p>
          <a:p>
            <a:endParaRPr lang="en-US" dirty="0"/>
          </a:p>
          <a:p>
            <a:r>
              <a:rPr lang="en-US" sz="1200" b="0" i="0" kern="1200" dirty="0">
                <a:solidFill>
                  <a:schemeClr val="tx1"/>
                </a:solidFill>
                <a:effectLst/>
                <a:latin typeface="+mn-lt"/>
                <a:ea typeface="+mn-ea"/>
                <a:cs typeface="+mn-cs"/>
              </a:rPr>
              <a:t>A low sperm count is anything under 10 million sperm per ml.</a:t>
            </a:r>
          </a:p>
          <a:p>
            <a:endParaRPr lang="en-US" dirty="0"/>
          </a:p>
          <a:p>
            <a:r>
              <a:rPr lang="en-US" dirty="0"/>
              <a:t>motility, capacitation, the acrosome reaction, sperm DNA damage, chromatin structure </a:t>
            </a:r>
          </a:p>
          <a:p>
            <a:endParaRPr lang="en-US" dirty="0"/>
          </a:p>
          <a:p>
            <a:r>
              <a:rPr lang="en-US" dirty="0"/>
              <a:t>Capacitation: allows sperm to penetrate the outer layer of the egg, and chemical changes in the tail that allow a greater mobility in the </a:t>
            </a:r>
            <a:r>
              <a:rPr lang="en-US" b="1" dirty="0"/>
              <a:t>sperm</a:t>
            </a:r>
            <a:r>
              <a:rPr lang="en-US" dirty="0"/>
              <a:t>.</a:t>
            </a:r>
          </a:p>
          <a:p>
            <a:r>
              <a:rPr lang="en-US" dirty="0"/>
              <a:t>The </a:t>
            </a:r>
            <a:r>
              <a:rPr lang="en-US" b="1" dirty="0"/>
              <a:t>acrosome reaction</a:t>
            </a:r>
            <a:r>
              <a:rPr lang="en-US" dirty="0"/>
              <a:t> that </a:t>
            </a:r>
            <a:r>
              <a:rPr lang="en-US" b="1" dirty="0"/>
              <a:t>occurs</a:t>
            </a:r>
            <a:r>
              <a:rPr lang="en-US" dirty="0"/>
              <a:t> after sperm capacitation, plays an essential role </a:t>
            </a:r>
            <a:r>
              <a:rPr lang="en-US" b="1" dirty="0"/>
              <a:t>during</a:t>
            </a:r>
            <a:r>
              <a:rPr lang="en-US" dirty="0"/>
              <a:t> fertilization, by making </a:t>
            </a:r>
            <a:r>
              <a:rPr lang="en-US" dirty="0" err="1"/>
              <a:t>sperma</a:t>
            </a:r>
            <a:r>
              <a:rPr lang="en-US" dirty="0"/>
              <a:t> able of penetrating the zona (barrier membrane around the egg) and capable of fusing with the egg plasma membrane.</a:t>
            </a:r>
          </a:p>
          <a:p>
            <a:endParaRPr lang="en-US" dirty="0"/>
          </a:p>
          <a:p>
            <a:r>
              <a:rPr lang="en-US" sz="1200" b="0" i="0" kern="1200" dirty="0">
                <a:solidFill>
                  <a:schemeClr val="tx1"/>
                </a:solidFill>
                <a:effectLst/>
                <a:latin typeface="+mn-lt"/>
                <a:ea typeface="+mn-ea"/>
                <a:cs typeface="+mn-cs"/>
              </a:rPr>
              <a:t>Sperm chromatin structure </a:t>
            </a:r>
            <a:r>
              <a:rPr lang="en-US" sz="1200" b="1" i="0" kern="1200" dirty="0">
                <a:solidFill>
                  <a:schemeClr val="tx1"/>
                </a:solidFill>
                <a:effectLst/>
                <a:latin typeface="+mn-lt"/>
                <a:ea typeface="+mn-ea"/>
                <a:cs typeface="+mn-cs"/>
              </a:rPr>
              <a:t>protects genetic integrity during transport</a:t>
            </a:r>
            <a:r>
              <a:rPr lang="en-US" sz="1200" b="0" i="0" kern="1200" dirty="0">
                <a:solidFill>
                  <a:schemeClr val="tx1"/>
                </a:solidFill>
                <a:effectLst/>
                <a:latin typeface="+mn-lt"/>
                <a:ea typeface="+mn-ea"/>
                <a:cs typeface="+mn-cs"/>
              </a:rPr>
              <a:t> of the paternal genome through the male and female reproductive tracts</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15</a:t>
            </a:fld>
            <a:endParaRPr lang="en-US"/>
          </a:p>
        </p:txBody>
      </p:sp>
    </p:spTree>
    <p:extLst>
      <p:ext uri="{BB962C8B-B14F-4D97-AF65-F5344CB8AC3E}">
        <p14:creationId xmlns:p14="http://schemas.microsoft.com/office/powerpoint/2010/main" val="260373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PCOS: polycystic</a:t>
            </a:r>
            <a:r>
              <a:rPr lang="en-US" baseline="0" dirty="0"/>
              <a:t> ovarian syndrome (an insulin resistance disorder)</a:t>
            </a:r>
          </a:p>
          <a:p>
            <a:r>
              <a:rPr lang="en-US" baseline="0" dirty="0"/>
              <a:t>CVD: Cardiovascular disease </a:t>
            </a:r>
          </a:p>
          <a:p>
            <a:r>
              <a:rPr lang="en-US" baseline="0" dirty="0"/>
              <a:t>CA: Cancer</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17</a:t>
            </a:fld>
            <a:endParaRPr lang="en-US"/>
          </a:p>
        </p:txBody>
      </p:sp>
    </p:spTree>
    <p:extLst>
      <p:ext uri="{BB962C8B-B14F-4D97-AF65-F5344CB8AC3E}">
        <p14:creationId xmlns:p14="http://schemas.microsoft.com/office/powerpoint/2010/main" val="4280297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a:t>
            </a:r>
            <a:r>
              <a:rPr lang="en-US" baseline="0" dirty="0"/>
              <a:t> of women:</a:t>
            </a:r>
          </a:p>
          <a:p>
            <a:r>
              <a:rPr lang="en-US" dirty="0"/>
              <a:t>Variability is to be expected. Because of the</a:t>
            </a:r>
            <a:r>
              <a:rPr lang="en-US" baseline="0" dirty="0"/>
              <a:t> birth control pill (28 day pill packs), and referring to the monthly cycle, some women assume that the length of the cycle should be the same each “month”. However, what is “normal” is to vary: 40% of women vary by up to 7 days from cycle to cycle </a:t>
            </a:r>
            <a:r>
              <a:rPr lang="en-US" baseline="0" dirty="0" err="1"/>
              <a:t>ie</a:t>
            </a:r>
            <a:r>
              <a:rPr lang="en-US" baseline="0" dirty="0"/>
              <a:t>. 26 days, then 32 days, then 30 days etc. Another 20% can vary up to 14 days. Irregular cycling is defined as having 9 or less cycles per year. </a:t>
            </a:r>
          </a:p>
          <a:p>
            <a:r>
              <a:rPr lang="en-US" baseline="0" dirty="0" err="1"/>
              <a:t>Treolar</a:t>
            </a:r>
            <a:r>
              <a:rPr lang="en-US" baseline="0" dirty="0"/>
              <a:t>, a researcher in the 1960s, stated that women may be described as “irregularly irregular”</a:t>
            </a:r>
          </a:p>
          <a:p>
            <a:endParaRPr lang="en-US" baseline="0" dirty="0"/>
          </a:p>
          <a:p>
            <a:r>
              <a:rPr lang="en-US" sz="1200" b="0" i="0" u="none" strike="noStrike" kern="1200" baseline="0" dirty="0" err="1">
                <a:solidFill>
                  <a:schemeClr val="tx1"/>
                </a:solidFill>
                <a:latin typeface="+mn-lt"/>
                <a:ea typeface="+mn-ea"/>
                <a:cs typeface="+mn-cs"/>
              </a:rPr>
              <a:t>Treloar</a:t>
            </a:r>
            <a:r>
              <a:rPr lang="en-US" sz="1200" b="0" i="0" u="none" strike="noStrike" kern="1200" baseline="0" dirty="0">
                <a:solidFill>
                  <a:schemeClr val="tx1"/>
                </a:solidFill>
                <a:latin typeface="+mn-lt"/>
                <a:ea typeface="+mn-ea"/>
                <a:cs typeface="+mn-cs"/>
              </a:rPr>
              <a:t> A, Boynton R, </a:t>
            </a:r>
            <a:r>
              <a:rPr lang="en-US" sz="1200" b="0" i="0" u="none" strike="noStrike" kern="1200" baseline="0" dirty="0" err="1">
                <a:solidFill>
                  <a:schemeClr val="tx1"/>
                </a:solidFill>
                <a:latin typeface="+mn-lt"/>
                <a:ea typeface="+mn-ea"/>
                <a:cs typeface="+mn-cs"/>
              </a:rPr>
              <a:t>Behn</a:t>
            </a:r>
            <a:r>
              <a:rPr lang="en-US" sz="1200" b="0" i="0" u="none" strike="noStrike" kern="1200" baseline="0" dirty="0">
                <a:solidFill>
                  <a:schemeClr val="tx1"/>
                </a:solidFill>
                <a:latin typeface="+mn-lt"/>
                <a:ea typeface="+mn-ea"/>
                <a:cs typeface="+mn-cs"/>
              </a:rPr>
              <a:t> B, Brown B. Variation of the human menstrual cycle through reproductive life. </a:t>
            </a:r>
            <a:r>
              <a:rPr lang="en-US" sz="1200" b="0" i="0" u="none" strike="noStrike" kern="1200" baseline="0" dirty="0" err="1">
                <a:solidFill>
                  <a:schemeClr val="tx1"/>
                </a:solidFill>
                <a:latin typeface="+mn-lt"/>
                <a:ea typeface="+mn-ea"/>
                <a:cs typeface="+mn-cs"/>
              </a:rPr>
              <a:t>Int</a:t>
            </a:r>
            <a:r>
              <a:rPr lang="en-US" sz="1200" b="0" i="0" u="none" strike="noStrike" kern="1200" baseline="0" dirty="0">
                <a:solidFill>
                  <a:schemeClr val="tx1"/>
                </a:solidFill>
                <a:latin typeface="+mn-lt"/>
                <a:ea typeface="+mn-ea"/>
                <a:cs typeface="+mn-cs"/>
              </a:rPr>
              <a:t> J </a:t>
            </a:r>
            <a:r>
              <a:rPr lang="en-US" sz="1200" b="0" i="0" u="none" strike="noStrike" kern="1200" baseline="0" dirty="0" err="1">
                <a:solidFill>
                  <a:schemeClr val="tx1"/>
                </a:solidFill>
                <a:latin typeface="+mn-lt"/>
                <a:ea typeface="+mn-ea"/>
                <a:cs typeface="+mn-cs"/>
              </a:rPr>
              <a:t>Fertil</a:t>
            </a:r>
            <a:r>
              <a:rPr lang="en-US" sz="1200" b="0" i="0" u="none" strike="noStrike" kern="1200" baseline="0" dirty="0">
                <a:solidFill>
                  <a:schemeClr val="tx1"/>
                </a:solidFill>
                <a:latin typeface="+mn-lt"/>
                <a:ea typeface="+mn-ea"/>
                <a:cs typeface="+mn-cs"/>
              </a:rPr>
              <a:t>. 1967;12(1Pt 2):77-126.</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19</a:t>
            </a:fld>
            <a:endParaRPr lang="en-US"/>
          </a:p>
        </p:txBody>
      </p:sp>
    </p:spTree>
    <p:extLst>
      <p:ext uri="{BB962C8B-B14F-4D97-AF65-F5344CB8AC3E}">
        <p14:creationId xmlns:p14="http://schemas.microsoft.com/office/powerpoint/2010/main" val="47288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TUESDAY, Nov. 6 (</a:t>
            </a:r>
            <a:r>
              <a:rPr lang="en-US" dirty="0" err="1"/>
              <a:t>HealthDay</a:t>
            </a:r>
            <a:r>
              <a:rPr lang="en-US" dirty="0"/>
              <a:t> News) -- A new study finds that women who have had one or more miscarriages are at increased risk for hardening of the arteries (atherosclerosis), which can lead to problems such as heart attack and stroke.</a:t>
            </a:r>
          </a:p>
          <a:p>
            <a:r>
              <a:rPr lang="en-US" dirty="0"/>
              <a:t>The study was scheduled for presentation Tuesday at the American Heart Association annual meeting in Los Angeles.</a:t>
            </a:r>
          </a:p>
          <a:p>
            <a:r>
              <a:rPr lang="en-US" dirty="0"/>
              <a:t>Researchers looked at health data from more than 1 million Danish women to examine the association between miscarriage and heart attack, stroke or </a:t>
            </a:r>
            <a:r>
              <a:rPr lang="en-US" dirty="0" err="1"/>
              <a:t>renovascular</a:t>
            </a:r>
            <a:r>
              <a:rPr lang="en-US" dirty="0"/>
              <a:t> hypertension, which is high blood pressure caused by narrowing of the arteries that carry blood to the kidneys.</a:t>
            </a:r>
          </a:p>
          <a:p>
            <a:r>
              <a:rPr lang="en-US" dirty="0"/>
              <a:t>Compared to women who had no miscarriages, women who had one miscarriage were 11 percent more likely to suffer a heart attack. The risk more than doubled in women who had four or more miscarriages, according to a heart association news release.</a:t>
            </a:r>
          </a:p>
          <a:p>
            <a:r>
              <a:rPr lang="en-US" dirty="0"/>
              <a:t>Women who had one miscarriage had a 13 percent increased risk of stroke, and those who had four or more miscarriages had an 89 percent increased risk.</a:t>
            </a:r>
          </a:p>
          <a:p>
            <a:r>
              <a:rPr lang="en-US" dirty="0"/>
              <a:t>Women who had one miscarriage had a 15 percent increased risk of </a:t>
            </a:r>
            <a:r>
              <a:rPr lang="en-US" dirty="0" err="1"/>
              <a:t>renovascular</a:t>
            </a:r>
            <a:r>
              <a:rPr lang="en-US" dirty="0"/>
              <a:t> hypertension, and those who had four or more miscarriages had nearly quadruple the risk.</a:t>
            </a:r>
          </a:p>
          <a:p>
            <a:r>
              <a:rPr lang="en-US" dirty="0"/>
              <a:t>Each additional miscarriage a women had led to a 9 percent increased risk of heart attack, a 13 percent increased risk of stroke and a 19 percent increased risk of </a:t>
            </a:r>
            <a:r>
              <a:rPr lang="en-US" dirty="0" err="1"/>
              <a:t>renovascular</a:t>
            </a:r>
            <a:r>
              <a:rPr lang="en-US" dirty="0"/>
              <a:t> hypertension.</a:t>
            </a:r>
          </a:p>
          <a:p>
            <a:r>
              <a:rPr lang="en-US" dirty="0"/>
              <a:t>Although the study found an association between number of miscarriages and certain heart risks, it did not prove a cause-and-effect relationship. Because this study was presented at a medical meeting, the data and conclusions should be viewed as preliminary until published in a peer-reviewed journal.</a:t>
            </a:r>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20</a:t>
            </a:fld>
            <a:endParaRPr lang="en-US"/>
          </a:p>
        </p:txBody>
      </p:sp>
    </p:spTree>
    <p:extLst>
      <p:ext uri="{BB962C8B-B14F-4D97-AF65-F5344CB8AC3E}">
        <p14:creationId xmlns:p14="http://schemas.microsoft.com/office/powerpoint/2010/main" val="354865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285">
              <a:defRPr>
                <a:solidFill>
                  <a:schemeClr val="tx1"/>
                </a:solidFill>
                <a:latin typeface="Arial" panose="020B0604020202020204" pitchFamily="34" charset="0"/>
              </a:defRPr>
            </a:lvl1pPr>
            <a:lvl2pPr marL="730794" indent="-281075" defTabSz="946285">
              <a:defRPr>
                <a:solidFill>
                  <a:schemeClr val="tx1"/>
                </a:solidFill>
                <a:latin typeface="Arial" panose="020B0604020202020204" pitchFamily="34" charset="0"/>
              </a:defRPr>
            </a:lvl2pPr>
            <a:lvl3pPr marL="1124298" indent="-224860" defTabSz="946285">
              <a:defRPr>
                <a:solidFill>
                  <a:schemeClr val="tx1"/>
                </a:solidFill>
                <a:latin typeface="Arial" panose="020B0604020202020204" pitchFamily="34" charset="0"/>
              </a:defRPr>
            </a:lvl3pPr>
            <a:lvl4pPr marL="1574019" indent="-224860" defTabSz="946285">
              <a:defRPr>
                <a:solidFill>
                  <a:schemeClr val="tx1"/>
                </a:solidFill>
                <a:latin typeface="Arial" panose="020B0604020202020204" pitchFamily="34" charset="0"/>
              </a:defRPr>
            </a:lvl4pPr>
            <a:lvl5pPr marL="2023738" indent="-224860" defTabSz="946285">
              <a:defRPr>
                <a:solidFill>
                  <a:schemeClr val="tx1"/>
                </a:solidFill>
                <a:latin typeface="Arial" panose="020B0604020202020204" pitchFamily="34" charset="0"/>
              </a:defRPr>
            </a:lvl5pPr>
            <a:lvl6pPr marL="2473457" indent="-224860" defTabSz="946285" eaLnBrk="0" fontAlgn="base" hangingPunct="0">
              <a:spcBef>
                <a:spcPct val="0"/>
              </a:spcBef>
              <a:spcAft>
                <a:spcPct val="0"/>
              </a:spcAft>
              <a:defRPr>
                <a:solidFill>
                  <a:schemeClr val="tx1"/>
                </a:solidFill>
                <a:latin typeface="Arial" panose="020B0604020202020204" pitchFamily="34" charset="0"/>
              </a:defRPr>
            </a:lvl6pPr>
            <a:lvl7pPr marL="2923178" indent="-224860" defTabSz="946285" eaLnBrk="0" fontAlgn="base" hangingPunct="0">
              <a:spcBef>
                <a:spcPct val="0"/>
              </a:spcBef>
              <a:spcAft>
                <a:spcPct val="0"/>
              </a:spcAft>
              <a:defRPr>
                <a:solidFill>
                  <a:schemeClr val="tx1"/>
                </a:solidFill>
                <a:latin typeface="Arial" panose="020B0604020202020204" pitchFamily="34" charset="0"/>
              </a:defRPr>
            </a:lvl7pPr>
            <a:lvl8pPr marL="3372896" indent="-224860" defTabSz="946285" eaLnBrk="0" fontAlgn="base" hangingPunct="0">
              <a:spcBef>
                <a:spcPct val="0"/>
              </a:spcBef>
              <a:spcAft>
                <a:spcPct val="0"/>
              </a:spcAft>
              <a:defRPr>
                <a:solidFill>
                  <a:schemeClr val="tx1"/>
                </a:solidFill>
                <a:latin typeface="Arial" panose="020B0604020202020204" pitchFamily="34" charset="0"/>
              </a:defRPr>
            </a:lvl8pPr>
            <a:lvl9pPr marL="3822617" indent="-224860" defTabSz="946285" eaLnBrk="0" fontAlgn="base" hangingPunct="0">
              <a:spcBef>
                <a:spcPct val="0"/>
              </a:spcBef>
              <a:spcAft>
                <a:spcPct val="0"/>
              </a:spcAft>
              <a:defRPr>
                <a:solidFill>
                  <a:schemeClr val="tx1"/>
                </a:solidFill>
                <a:latin typeface="Arial" panose="020B0604020202020204" pitchFamily="34" charset="0"/>
              </a:defRPr>
            </a:lvl9pPr>
          </a:lstStyle>
          <a:p>
            <a:fld id="{D0BBD93C-8714-4A23-A283-B36160096DC0}"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Point to each part of the female reproductive anatomy as you describe it.</a:t>
            </a:r>
          </a:p>
          <a:p>
            <a:endParaRPr lang="en-US" altLang="en-US" dirty="0"/>
          </a:p>
          <a:p>
            <a:r>
              <a:rPr lang="en-US" altLang="en-US" dirty="0"/>
              <a:t>This is a front view of the female reproductive organs.  It includes the pear shaped organ called the uterus or womb.  The two tubes called the fallopian or uterine tubes that come off each side of the uterus.  The ovaries are the small almond shaped organs that carry the egg cells.  This slide also points to the vagina, and the sensitive lips (vulva) on the outside of the vagina.  As we shall see, the woman can pick up sensations from this part of the female anatomy that indicate her time of fertility and peak fertility.  </a:t>
            </a:r>
          </a:p>
          <a:p>
            <a:r>
              <a:rPr lang="en-US" altLang="en-US" dirty="0"/>
              <a:t>One of the most important parts of this slide of the female anatomy is the cervix or what is often referred to as the neck of the uterus or womb.</a:t>
            </a:r>
          </a:p>
          <a:p>
            <a:endParaRPr lang="en-US" altLang="en-US" dirty="0"/>
          </a:p>
          <a:p>
            <a:r>
              <a:rPr lang="en-US" altLang="en-US" dirty="0"/>
              <a:t>Oral</a:t>
            </a:r>
            <a:r>
              <a:rPr lang="en-US" altLang="en-US" baseline="0" dirty="0"/>
              <a:t> contraceptive pills suppress ovulation, but not all the time. The “pill” also thins the uterine lining (endometrium) so that it is very thin and can not support implantation of a fertilized egg. Therefore that new life passes out of the woman’s body. In this way, the pill is an abortion causing drug. Many women are not informed of that action.</a:t>
            </a:r>
          </a:p>
          <a:p>
            <a:endParaRPr lang="en-US" altLang="en-US" dirty="0"/>
          </a:p>
        </p:txBody>
      </p:sp>
    </p:spTree>
    <p:extLst>
      <p:ext uri="{BB962C8B-B14F-4D97-AF65-F5344CB8AC3E}">
        <p14:creationId xmlns:p14="http://schemas.microsoft.com/office/powerpoint/2010/main" val="3131365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err="1">
                <a:solidFill>
                  <a:schemeClr val="tx1"/>
                </a:solidFill>
                <a:effectLst/>
                <a:latin typeface="+mn-lt"/>
                <a:ea typeface="+mn-ea"/>
                <a:cs typeface="+mn-cs"/>
              </a:rPr>
              <a:t>Gnoth</a:t>
            </a:r>
            <a:r>
              <a:rPr lang="en-US" sz="1200" b="0" i="0" kern="1200" dirty="0">
                <a:solidFill>
                  <a:schemeClr val="tx1"/>
                </a:solidFill>
                <a:effectLst/>
                <a:latin typeface="+mn-lt"/>
                <a:ea typeface="+mn-ea"/>
                <a:cs typeface="+mn-cs"/>
              </a:rPr>
              <a:t>, C., Frank-Herrmann, P., </a:t>
            </a:r>
            <a:r>
              <a:rPr lang="en-US" sz="1200" b="0" i="0" kern="1200" dirty="0" err="1">
                <a:solidFill>
                  <a:schemeClr val="tx1"/>
                </a:solidFill>
                <a:effectLst/>
                <a:latin typeface="+mn-lt"/>
                <a:ea typeface="+mn-ea"/>
                <a:cs typeface="+mn-cs"/>
              </a:rPr>
              <a:t>Schmoll</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Godehardt</a:t>
            </a:r>
            <a:r>
              <a:rPr lang="en-US" sz="1200" b="0" i="0" kern="1200" dirty="0">
                <a:solidFill>
                  <a:schemeClr val="tx1"/>
                </a:solidFill>
                <a:effectLst/>
                <a:latin typeface="+mn-lt"/>
                <a:ea typeface="+mn-ea"/>
                <a:cs typeface="+mn-cs"/>
              </a:rPr>
              <a:t>, E., &amp; </a:t>
            </a:r>
            <a:r>
              <a:rPr lang="en-US" sz="1200" b="0" i="0" kern="1200" dirty="0" err="1">
                <a:solidFill>
                  <a:schemeClr val="tx1"/>
                </a:solidFill>
                <a:effectLst/>
                <a:latin typeface="+mn-lt"/>
                <a:ea typeface="+mn-ea"/>
                <a:cs typeface="+mn-cs"/>
              </a:rPr>
              <a:t>Freundl</a:t>
            </a:r>
            <a:r>
              <a:rPr lang="en-US" sz="1200" b="0" i="0" kern="1200" dirty="0">
                <a:solidFill>
                  <a:schemeClr val="tx1"/>
                </a:solidFill>
                <a:effectLst/>
                <a:latin typeface="+mn-lt"/>
                <a:ea typeface="+mn-ea"/>
                <a:cs typeface="+mn-cs"/>
              </a:rPr>
              <a:t>, G. (2002). Cycle characteristics after discontinuation of oral contraceptives. </a:t>
            </a:r>
            <a:r>
              <a:rPr lang="en-US" sz="1200" b="0" i="1" kern="1200" dirty="0">
                <a:solidFill>
                  <a:schemeClr val="tx1"/>
                </a:solidFill>
                <a:effectLst/>
                <a:latin typeface="+mn-lt"/>
                <a:ea typeface="+mn-ea"/>
                <a:cs typeface="+mn-cs"/>
              </a:rPr>
              <a:t>Gynecological endocrinology : the official journal of the International Society of Gynecological Endocrinology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16</a:t>
            </a:r>
            <a:r>
              <a:rPr lang="en-US" sz="1200" b="0" i="0" kern="1200" dirty="0">
                <a:solidFill>
                  <a:schemeClr val="tx1"/>
                </a:solidFill>
                <a:effectLst/>
                <a:latin typeface="+mn-lt"/>
                <a:ea typeface="+mn-ea"/>
                <a:cs typeface="+mn-cs"/>
              </a:rPr>
              <a:t>(4), 307–317.</a:t>
            </a:r>
          </a:p>
          <a:p>
            <a:r>
              <a:rPr lang="en-US" dirty="0"/>
              <a:t>In</a:t>
            </a:r>
            <a:r>
              <a:rPr lang="en-US" baseline="0" dirty="0"/>
              <a:t> the first 3 cycles off the “pill” the post-ovulatory phase is often insufficient to support pregnancy. Waiting several cycles is very important to avoiding a miscarriage.</a:t>
            </a:r>
          </a:p>
          <a:p>
            <a:endParaRPr lang="en-US" baseline="0" dirty="0"/>
          </a:p>
          <a:p>
            <a:r>
              <a:rPr lang="en-US" sz="1200" b="1"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Nearly 60% of the women between 20 and 40 years of age who do not want to conceive choose oral contraceptives (OCs) for contraception in Germany. In an ongoing prospective study on the use of natural family planning in Germany, 175 women have been observed for 3,048 cycles immediately after having discontinued OCs (post-pill group). They were compared to a control group of 284 women observed for 6,251 cycles, who had never taken OCs. Both groups were comparable in age and sociodemographic characteristics. After discontinuing OCs, 57.9% of all first cycles were ovulatory with sufficient luteal phases. However, for the total post-pill group the cycle length was significantly prolonged up to the ninth cycle. A significantly higher number of luteal phases were insufficient in the post-pill group. Major cycle disturbances (cycle length &gt; 35 days or luteal phase of &lt; 10 days of elevated basal body temperature or </a:t>
            </a:r>
            <a:r>
              <a:rPr lang="en-US" sz="1200" b="0" i="0" kern="1200" dirty="0" err="1">
                <a:solidFill>
                  <a:schemeClr val="tx1"/>
                </a:solidFill>
                <a:effectLst/>
                <a:latin typeface="+mn-lt"/>
                <a:ea typeface="+mn-ea"/>
                <a:cs typeface="+mn-cs"/>
              </a:rPr>
              <a:t>anovulatory</a:t>
            </a:r>
            <a:r>
              <a:rPr lang="en-US" sz="1200" b="0" i="0" kern="1200" dirty="0">
                <a:solidFill>
                  <a:schemeClr val="tx1"/>
                </a:solidFill>
                <a:effectLst/>
                <a:latin typeface="+mn-lt"/>
                <a:ea typeface="+mn-ea"/>
                <a:cs typeface="+mn-cs"/>
              </a:rPr>
              <a:t> cycles) were significantly more frequent in the post-pill group up to the seventh cycle. Cycle disturbances after discontinuing OCs were reversible but the time of regeneration took up to 9 months (significant) or even longer (not significant). These results will help to counsel couples who wish to conceive after discontinuing OCs or who want to continue contraception with alternative methods</a:t>
            </a:r>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22</a:t>
            </a:fld>
            <a:endParaRPr lang="en-US"/>
          </a:p>
        </p:txBody>
      </p:sp>
    </p:spTree>
    <p:extLst>
      <p:ext uri="{BB962C8B-B14F-4D97-AF65-F5344CB8AC3E}">
        <p14:creationId xmlns:p14="http://schemas.microsoft.com/office/powerpoint/2010/main" val="176737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 may be associated with short or long MCs</a:t>
            </a:r>
          </a:p>
          <a:p>
            <a:r>
              <a:rPr lang="en-US" sz="1200" b="0" i="0" u="none" strike="noStrike" kern="1200" baseline="0" dirty="0">
                <a:solidFill>
                  <a:schemeClr val="tx1"/>
                </a:solidFill>
                <a:latin typeface="+mn-lt"/>
                <a:ea typeface="+mn-ea"/>
                <a:cs typeface="+mn-cs"/>
              </a:rPr>
              <a:t>or there may be no association.27,28 High levels of</a:t>
            </a:r>
          </a:p>
          <a:p>
            <a:r>
              <a:rPr lang="en-US" sz="1200" b="0" i="0" u="none" strike="noStrike" kern="1200" baseline="0" dirty="0">
                <a:solidFill>
                  <a:schemeClr val="tx1"/>
                </a:solidFill>
                <a:latin typeface="+mn-lt"/>
                <a:ea typeface="+mn-ea"/>
                <a:cs typeface="+mn-cs"/>
              </a:rPr>
              <a:t>perceived stress and stressful work conditions are</a:t>
            </a:r>
          </a:p>
          <a:p>
            <a:r>
              <a:rPr lang="en-US" sz="1200" b="0" i="0" u="none" strike="noStrike" kern="1200" baseline="0" dirty="0">
                <a:solidFill>
                  <a:schemeClr val="tx1"/>
                </a:solidFill>
                <a:latin typeface="+mn-lt"/>
                <a:ea typeface="+mn-ea"/>
                <a:cs typeface="+mn-cs"/>
              </a:rPr>
              <a:t>linked to increases in long cycles (&gt; 43 days), alterations in menstrual function, fertility, and spontaneous abortion.28,29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Barsom</a:t>
            </a:r>
            <a:r>
              <a:rPr lang="en-US" sz="1200" b="0" i="0" u="none" strike="noStrike" kern="1200" baseline="0" dirty="0">
                <a:solidFill>
                  <a:schemeClr val="tx1"/>
                </a:solidFill>
                <a:latin typeface="+mn-lt"/>
                <a:ea typeface="+mn-ea"/>
                <a:cs typeface="+mn-cs"/>
              </a:rPr>
              <a:t> S, Mansfield P, Koch P, </a:t>
            </a:r>
            <a:r>
              <a:rPr lang="en-US" sz="1200" b="0" i="0" u="none" strike="noStrike" kern="1200" baseline="0" dirty="0" err="1">
                <a:solidFill>
                  <a:schemeClr val="tx1"/>
                </a:solidFill>
                <a:latin typeface="+mn-lt"/>
                <a:ea typeface="+mn-ea"/>
                <a:cs typeface="+mn-cs"/>
              </a:rPr>
              <a:t>Gierach</a:t>
            </a:r>
            <a:r>
              <a:rPr lang="en-US" sz="1200" b="0" i="0" u="none" strike="noStrike" kern="1200" baseline="0" dirty="0">
                <a:solidFill>
                  <a:schemeClr val="tx1"/>
                </a:solidFill>
                <a:latin typeface="+mn-lt"/>
                <a:ea typeface="+mn-ea"/>
                <a:cs typeface="+mn-cs"/>
              </a:rPr>
              <a:t> G, West S. Association between psychological stress and menstrual cycle characteristics in </a:t>
            </a:r>
            <a:r>
              <a:rPr lang="en-US" sz="1200" b="0" i="0" u="none" strike="noStrike" kern="1200" baseline="0" dirty="0" err="1">
                <a:solidFill>
                  <a:schemeClr val="tx1"/>
                </a:solidFill>
                <a:latin typeface="+mn-lt"/>
                <a:ea typeface="+mn-ea"/>
                <a:cs typeface="+mn-cs"/>
              </a:rPr>
              <a:t>perimenopausal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women. Women Health Issues. 2004;14(6):235-241.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Fenster</a:t>
            </a:r>
            <a:r>
              <a:rPr lang="en-US" sz="1200" b="0" i="0" u="none" strike="noStrike" kern="1200" baseline="0" dirty="0">
                <a:solidFill>
                  <a:schemeClr val="tx1"/>
                </a:solidFill>
                <a:latin typeface="+mn-lt"/>
                <a:ea typeface="+mn-ea"/>
                <a:cs typeface="+mn-cs"/>
              </a:rPr>
              <a:t> L, Waller K, Swan S, et al. Psychological stress in the workplace and menstrual function. Am J </a:t>
            </a:r>
            <a:r>
              <a:rPr lang="en-US" sz="1200" b="0" i="0" u="none" strike="noStrike" kern="1200" baseline="0" dirty="0" err="1">
                <a:solidFill>
                  <a:schemeClr val="tx1"/>
                </a:solidFill>
                <a:latin typeface="+mn-lt"/>
                <a:ea typeface="+mn-ea"/>
                <a:cs typeface="+mn-cs"/>
              </a:rPr>
              <a:t>Epidemiol</a:t>
            </a:r>
            <a:r>
              <a:rPr lang="en-US" sz="1200" b="0" i="0" u="none" strike="noStrike" kern="1200" baseline="0" dirty="0">
                <a:solidFill>
                  <a:schemeClr val="tx1"/>
                </a:solidFill>
                <a:latin typeface="+mn-lt"/>
                <a:ea typeface="+mn-ea"/>
                <a:cs typeface="+mn-cs"/>
              </a:rPr>
              <a:t>. 1999;149(2):127-134.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Harlow S, </a:t>
            </a:r>
            <a:r>
              <a:rPr lang="en-US" sz="1200" b="0" i="0" u="none" strike="noStrike" kern="1200" baseline="0" dirty="0" err="1">
                <a:solidFill>
                  <a:schemeClr val="tx1"/>
                </a:solidFill>
                <a:latin typeface="+mn-lt"/>
                <a:ea typeface="+mn-ea"/>
                <a:cs typeface="+mn-cs"/>
              </a:rPr>
              <a:t>Matanoski</a:t>
            </a:r>
            <a:r>
              <a:rPr lang="en-US" sz="1200" b="0" i="0" u="none" strike="noStrike" kern="1200" baseline="0" dirty="0">
                <a:solidFill>
                  <a:schemeClr val="tx1"/>
                </a:solidFill>
                <a:latin typeface="+mn-lt"/>
                <a:ea typeface="+mn-ea"/>
                <a:cs typeface="+mn-cs"/>
              </a:rPr>
              <a:t> G. The association between weight, physical activity, and stress and variation in the length of the menstrual cycle. Am J </a:t>
            </a:r>
            <a:r>
              <a:rPr lang="en-US" sz="1200" b="0" i="0" u="none" strike="noStrike" kern="1200" baseline="0" dirty="0" err="1">
                <a:solidFill>
                  <a:schemeClr val="tx1"/>
                </a:solidFill>
                <a:latin typeface="+mn-lt"/>
                <a:ea typeface="+mn-ea"/>
                <a:cs typeface="+mn-cs"/>
              </a:rPr>
              <a:t>Epidemiol</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1991;133(1):38-49.</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23</a:t>
            </a:fld>
            <a:endParaRPr lang="en-US"/>
          </a:p>
        </p:txBody>
      </p:sp>
    </p:spTree>
    <p:extLst>
      <p:ext uri="{BB962C8B-B14F-4D97-AF65-F5344CB8AC3E}">
        <p14:creationId xmlns:p14="http://schemas.microsoft.com/office/powerpoint/2010/main" val="197050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There is a trend to delayed childbearing in the United States and industrialized countries and a parallel increase in infertility rates (Nouri et al., 2014). Understanding modifiable fertility risk factors and fertility self-care may lead to improved fertility and improved overall health. Besides preventing infertility, knowledge of modifiable fertility risk factors may lead to fertility self-care. </a:t>
            </a:r>
          </a:p>
          <a:p>
            <a:endParaRPr lang="en-US" dirty="0"/>
          </a:p>
          <a:p>
            <a:r>
              <a:rPr lang="en-US" dirty="0"/>
              <a:t>Fertility self-care and knowledge of the issues associated with fertility and infertility is needed to prevent development of behaviors that may result in impaired fertility. </a:t>
            </a:r>
          </a:p>
          <a:p>
            <a:r>
              <a:rPr lang="en-US" dirty="0"/>
              <a:t>Much of young people’s fertility health education is devoted to preventing pregnancy and avoiding sexually transmitted infections (STIs). Clinicians and NFP teachers comment that it is evident that young men and women lack fertility awareness (biologic function around conception) and fertility health knowledge.</a:t>
            </a:r>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a:t>
            </a:fld>
            <a:endParaRPr lang="en-US"/>
          </a:p>
        </p:txBody>
      </p:sp>
    </p:spTree>
    <p:extLst>
      <p:ext uri="{BB962C8B-B14F-4D97-AF65-F5344CB8AC3E}">
        <p14:creationId xmlns:p14="http://schemas.microsoft.com/office/powerpoint/2010/main" val="3640782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Stressful jobs doubled the risk for short cycle length when stressful work was defined as high demand and low control in the job setting.(Nursing for example)</a:t>
            </a:r>
          </a:p>
          <a:p>
            <a:r>
              <a:rPr lang="en-US" sz="1200" b="0" i="0" u="none" strike="noStrike" kern="1200" baseline="0" dirty="0">
                <a:solidFill>
                  <a:schemeClr val="tx1"/>
                </a:solidFill>
                <a:latin typeface="+mn-lt"/>
                <a:ea typeface="+mn-ea"/>
                <a:cs typeface="+mn-cs"/>
              </a:rPr>
              <a:t>Stress, via corticotrophin-releasing hormone, inhibits LH and may lead to poor follicular development, resulting in abnormal corpus luteum function and</a:t>
            </a:r>
          </a:p>
          <a:p>
            <a:r>
              <a:rPr lang="en-US" sz="1200" b="0" i="0" u="none" strike="noStrike" kern="1200" baseline="0" dirty="0">
                <a:solidFill>
                  <a:schemeClr val="tx1"/>
                </a:solidFill>
                <a:latin typeface="+mn-lt"/>
                <a:ea typeface="+mn-ea"/>
                <a:cs typeface="+mn-cs"/>
              </a:rPr>
              <a:t>an insufficient luteal phases.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Fenster</a:t>
            </a:r>
            <a:r>
              <a:rPr lang="en-US" sz="1200" b="0" i="0" u="none" strike="noStrike" kern="1200" baseline="0" dirty="0">
                <a:solidFill>
                  <a:schemeClr val="tx1"/>
                </a:solidFill>
                <a:latin typeface="+mn-lt"/>
                <a:ea typeface="+mn-ea"/>
                <a:cs typeface="+mn-cs"/>
              </a:rPr>
              <a:t> L, Waller K, Swan S, et al. Psychological stress in the workplace and menstrual function. Am J </a:t>
            </a:r>
            <a:r>
              <a:rPr lang="en-US" sz="1200" b="0" i="0" u="none" strike="noStrike" kern="1200" baseline="0" dirty="0" err="1">
                <a:solidFill>
                  <a:schemeClr val="tx1"/>
                </a:solidFill>
                <a:latin typeface="+mn-lt"/>
                <a:ea typeface="+mn-ea"/>
                <a:cs typeface="+mn-cs"/>
              </a:rPr>
              <a:t>Epidemiol</a:t>
            </a:r>
            <a:r>
              <a:rPr lang="en-US" sz="1200" b="0" i="0" u="none" strike="noStrike" kern="1200" baseline="0" dirty="0">
                <a:solidFill>
                  <a:schemeClr val="tx1"/>
                </a:solidFill>
                <a:latin typeface="+mn-lt"/>
                <a:ea typeface="+mn-ea"/>
                <a:cs typeface="+mn-cs"/>
              </a:rPr>
              <a:t>. 1999;149(2):127-134.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Harlow S, </a:t>
            </a:r>
            <a:r>
              <a:rPr lang="en-US" sz="1200" b="0" i="0" u="none" strike="noStrike" kern="1200" baseline="0" dirty="0" err="1">
                <a:solidFill>
                  <a:schemeClr val="tx1"/>
                </a:solidFill>
                <a:latin typeface="+mn-lt"/>
                <a:ea typeface="+mn-ea"/>
                <a:cs typeface="+mn-cs"/>
              </a:rPr>
              <a:t>Matanoski</a:t>
            </a:r>
            <a:r>
              <a:rPr lang="en-US" sz="1200" b="0" i="0" u="none" strike="noStrike" kern="1200" baseline="0" dirty="0">
                <a:solidFill>
                  <a:schemeClr val="tx1"/>
                </a:solidFill>
                <a:latin typeface="+mn-lt"/>
                <a:ea typeface="+mn-ea"/>
                <a:cs typeface="+mn-cs"/>
              </a:rPr>
              <a:t> G. The association between weight, physical activity, and stress and variation in the length of the menstrual cycle. Am J </a:t>
            </a:r>
            <a:r>
              <a:rPr lang="en-US" sz="1200" b="0" i="0" u="none" strike="noStrike" kern="1200" baseline="0" dirty="0" err="1">
                <a:solidFill>
                  <a:schemeClr val="tx1"/>
                </a:solidFill>
                <a:latin typeface="+mn-lt"/>
                <a:ea typeface="+mn-ea"/>
                <a:cs typeface="+mn-cs"/>
              </a:rPr>
              <a:t>Epidemiol</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1991;133(1):38-49.</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24</a:t>
            </a:fld>
            <a:endParaRPr lang="en-US"/>
          </a:p>
        </p:txBody>
      </p:sp>
    </p:spTree>
    <p:extLst>
      <p:ext uri="{BB962C8B-B14F-4D97-AF65-F5344CB8AC3E}">
        <p14:creationId xmlns:p14="http://schemas.microsoft.com/office/powerpoint/2010/main" val="42120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Exercise is a highly beneficial activity, reduces stress, and improves the quality of life. Cardiovascular conditioning improves glycemic control from increased</a:t>
            </a:r>
          </a:p>
          <a:p>
            <a:r>
              <a:rPr lang="en-US" sz="1200" b="0" i="0" u="none" strike="noStrike" kern="1200" baseline="0" dirty="0">
                <a:solidFill>
                  <a:schemeClr val="tx1"/>
                </a:solidFill>
                <a:latin typeface="+mn-lt"/>
                <a:ea typeface="+mn-ea"/>
                <a:cs typeface="+mn-cs"/>
              </a:rPr>
              <a:t>tissue sensitivity to insulin. Physical inactivity is as dangerous to health as diabetes, smoking, or hyperlipidemia. Adults should do 150 minutes a week of</a:t>
            </a:r>
          </a:p>
          <a:p>
            <a:r>
              <a:rPr lang="en-US" sz="1200" b="0" i="0" u="none" strike="noStrike" kern="1200" baseline="0" dirty="0">
                <a:solidFill>
                  <a:schemeClr val="tx1"/>
                </a:solidFill>
                <a:latin typeface="+mn-lt"/>
                <a:ea typeface="+mn-ea"/>
                <a:cs typeface="+mn-cs"/>
              </a:rPr>
              <a:t>moderate-intensity exercise. US Department of Health and Human Services. Physical Activity Guidelines</a:t>
            </a:r>
          </a:p>
          <a:p>
            <a:r>
              <a:rPr lang="en-US" sz="1200" b="0" i="0" u="none" strike="noStrike" kern="1200" baseline="0" dirty="0">
                <a:solidFill>
                  <a:schemeClr val="tx1"/>
                </a:solidFill>
                <a:latin typeface="+mn-lt"/>
                <a:ea typeface="+mn-ea"/>
                <a:cs typeface="+mn-cs"/>
              </a:rPr>
              <a:t>for Americans. https://health.gov/our-work/physical-activity/current-guidelines.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Moderation is key. The incidence of MC irregularity and adverse effects on fertility is highly variable and depends on the intensity,</a:t>
            </a:r>
          </a:p>
          <a:p>
            <a:r>
              <a:rPr lang="en-US" sz="1200" b="0" i="0" u="none" strike="noStrike" kern="1200" baseline="0" dirty="0">
                <a:solidFill>
                  <a:schemeClr val="tx1"/>
                </a:solidFill>
                <a:latin typeface="+mn-lt"/>
                <a:ea typeface="+mn-ea"/>
                <a:cs typeface="+mn-cs"/>
              </a:rPr>
              <a:t>volume, and type of exercise. Liu Y, Gold E, </a:t>
            </a:r>
            <a:r>
              <a:rPr lang="en-US" sz="1200" b="0" i="0" u="none" strike="noStrike" kern="1200" baseline="0" dirty="0" err="1">
                <a:solidFill>
                  <a:schemeClr val="tx1"/>
                </a:solidFill>
                <a:latin typeface="+mn-lt"/>
                <a:ea typeface="+mn-ea"/>
                <a:cs typeface="+mn-cs"/>
              </a:rPr>
              <a:t>Lasley</a:t>
            </a:r>
            <a:r>
              <a:rPr lang="en-US" sz="1200" b="0" i="0" u="none" strike="noStrike" kern="1200" baseline="0" dirty="0">
                <a:solidFill>
                  <a:schemeClr val="tx1"/>
                </a:solidFill>
                <a:latin typeface="+mn-lt"/>
                <a:ea typeface="+mn-ea"/>
                <a:cs typeface="+mn-cs"/>
              </a:rPr>
              <a:t> B, Johnson W. Factors affecting menstrual cycle</a:t>
            </a:r>
          </a:p>
          <a:p>
            <a:r>
              <a:rPr lang="en-US" sz="1200" b="0" i="0" u="none" strike="noStrike" kern="1200" baseline="0" dirty="0">
                <a:solidFill>
                  <a:schemeClr val="tx1"/>
                </a:solidFill>
                <a:latin typeface="+mn-lt"/>
                <a:ea typeface="+mn-ea"/>
                <a:cs typeface="+mn-cs"/>
              </a:rPr>
              <a:t>characteristics. Am J </a:t>
            </a:r>
            <a:r>
              <a:rPr lang="en-US" sz="1200" b="0" i="0" u="none" strike="noStrike" kern="1200" baseline="0" dirty="0" err="1">
                <a:solidFill>
                  <a:schemeClr val="tx1"/>
                </a:solidFill>
                <a:latin typeface="+mn-lt"/>
                <a:ea typeface="+mn-ea"/>
                <a:cs typeface="+mn-cs"/>
              </a:rPr>
              <a:t>Epidemiol</a:t>
            </a:r>
            <a:r>
              <a:rPr lang="en-US" sz="1200" b="0" i="0" u="none" strike="noStrike" kern="1200" baseline="0" dirty="0">
                <a:solidFill>
                  <a:schemeClr val="tx1"/>
                </a:solidFill>
                <a:latin typeface="+mn-lt"/>
                <a:ea typeface="+mn-ea"/>
                <a:cs typeface="+mn-cs"/>
              </a:rPr>
              <a:t>. 2004;160(2):131-140.</a:t>
            </a:r>
          </a:p>
          <a:p>
            <a:r>
              <a:rPr lang="en-US" sz="1200" b="0" i="0" u="none" strike="noStrike" kern="1200" baseline="0" dirty="0">
                <a:solidFill>
                  <a:schemeClr val="tx1"/>
                </a:solidFill>
                <a:latin typeface="+mn-lt"/>
                <a:ea typeface="+mn-ea"/>
                <a:cs typeface="+mn-cs"/>
              </a:rPr>
              <a:t> Weight-bearing exercise is more likely to produce an MC disturbance, but non-weight-bearing activities, such as cycling or</a:t>
            </a:r>
          </a:p>
          <a:p>
            <a:r>
              <a:rPr lang="en-US" sz="1200" b="0" i="0" u="none" strike="noStrike" kern="1200" baseline="0" dirty="0">
                <a:solidFill>
                  <a:schemeClr val="tx1"/>
                </a:solidFill>
                <a:latin typeface="+mn-lt"/>
                <a:ea typeface="+mn-ea"/>
                <a:cs typeface="+mn-cs"/>
              </a:rPr>
              <a:t>swimming, can produce disturbances as well. Olive D. Exercise and fertility: an update. </a:t>
            </a:r>
            <a:r>
              <a:rPr lang="en-US" sz="1200" b="0" i="0" u="none" strike="noStrike" kern="1200" baseline="0" dirty="0" err="1">
                <a:solidFill>
                  <a:schemeClr val="tx1"/>
                </a:solidFill>
                <a:latin typeface="+mn-lt"/>
                <a:ea typeface="+mn-ea"/>
                <a:cs typeface="+mn-cs"/>
              </a:rPr>
              <a:t>Curr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Obstetr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Gynecol</a:t>
            </a:r>
            <a:r>
              <a:rPr lang="en-US" sz="1200" b="0" i="0" u="none" strike="noStrike" kern="1200" baseline="0" dirty="0">
                <a:solidFill>
                  <a:schemeClr val="tx1"/>
                </a:solidFill>
                <a:latin typeface="+mn-lt"/>
                <a:ea typeface="+mn-ea"/>
                <a:cs typeface="+mn-cs"/>
              </a:rPr>
              <a:t> 2010;22(4):259-263.</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Orio, F., </a:t>
            </a:r>
            <a:r>
              <a:rPr lang="en-US" sz="1200" b="0" i="0" kern="1200" dirty="0" err="1">
                <a:solidFill>
                  <a:schemeClr val="tx1"/>
                </a:solidFill>
                <a:effectLst/>
                <a:latin typeface="+mn-lt"/>
                <a:ea typeface="+mn-ea"/>
                <a:cs typeface="+mn-cs"/>
              </a:rPr>
              <a:t>Muscogiuri</a:t>
            </a:r>
            <a:r>
              <a:rPr lang="en-US" sz="1200" b="0" i="0" kern="1200" dirty="0">
                <a:solidFill>
                  <a:schemeClr val="tx1"/>
                </a:solidFill>
                <a:effectLst/>
                <a:latin typeface="+mn-lt"/>
                <a:ea typeface="+mn-ea"/>
                <a:cs typeface="+mn-cs"/>
              </a:rPr>
              <a:t>, G., </a:t>
            </a:r>
            <a:r>
              <a:rPr lang="en-US" sz="1200" b="0" i="0" kern="1200" dirty="0" err="1">
                <a:solidFill>
                  <a:schemeClr val="tx1"/>
                </a:solidFill>
                <a:effectLst/>
                <a:latin typeface="+mn-lt"/>
                <a:ea typeface="+mn-ea"/>
                <a:cs typeface="+mn-cs"/>
              </a:rPr>
              <a:t>Ascione</a:t>
            </a:r>
            <a:r>
              <a:rPr lang="en-US" sz="1200" b="0" i="0" kern="1200" dirty="0">
                <a:solidFill>
                  <a:schemeClr val="tx1"/>
                </a:solidFill>
                <a:effectLst/>
                <a:latin typeface="+mn-lt"/>
                <a:ea typeface="+mn-ea"/>
                <a:cs typeface="+mn-cs"/>
              </a:rPr>
              <a:t>, A., Marciano, F., Volpe, A., La Sala, G., </a:t>
            </a:r>
            <a:r>
              <a:rPr lang="en-US" sz="1200" b="0" i="0" kern="1200" dirty="0" err="1">
                <a:solidFill>
                  <a:schemeClr val="tx1"/>
                </a:solidFill>
                <a:effectLst/>
                <a:latin typeface="+mn-lt"/>
                <a:ea typeface="+mn-ea"/>
                <a:cs typeface="+mn-cs"/>
              </a:rPr>
              <a:t>Savastano</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Colao</a:t>
            </a:r>
            <a:r>
              <a:rPr lang="en-US" sz="1200" b="0" i="0" kern="1200" dirty="0">
                <a:solidFill>
                  <a:schemeClr val="tx1"/>
                </a:solidFill>
                <a:effectLst/>
                <a:latin typeface="+mn-lt"/>
                <a:ea typeface="+mn-ea"/>
                <a:cs typeface="+mn-cs"/>
              </a:rPr>
              <a:t>, A., &amp; </a:t>
            </a:r>
            <a:r>
              <a:rPr lang="en-US" sz="1200" b="0" i="0" kern="1200" dirty="0" err="1">
                <a:solidFill>
                  <a:schemeClr val="tx1"/>
                </a:solidFill>
                <a:effectLst/>
                <a:latin typeface="+mn-lt"/>
                <a:ea typeface="+mn-ea"/>
                <a:cs typeface="+mn-cs"/>
              </a:rPr>
              <a:t>Palomba</a:t>
            </a:r>
            <a:r>
              <a:rPr lang="en-US" sz="1200" b="0" i="0" kern="1200" dirty="0">
                <a:solidFill>
                  <a:schemeClr val="tx1"/>
                </a:solidFill>
                <a:effectLst/>
                <a:latin typeface="+mn-lt"/>
                <a:ea typeface="+mn-ea"/>
                <a:cs typeface="+mn-cs"/>
              </a:rPr>
              <a:t>, S. (2013). Effects of physical exercise on the female reproductive system. </a:t>
            </a:r>
            <a:r>
              <a:rPr lang="en-US" sz="1200" b="0" i="1" kern="1200" dirty="0">
                <a:solidFill>
                  <a:schemeClr val="tx1"/>
                </a:solidFill>
                <a:effectLst/>
                <a:latin typeface="+mn-lt"/>
                <a:ea typeface="+mn-ea"/>
                <a:cs typeface="+mn-cs"/>
              </a:rPr>
              <a:t>Minerva </a:t>
            </a:r>
            <a:r>
              <a:rPr lang="en-US" sz="1200" b="0" i="1" kern="1200" dirty="0" err="1">
                <a:solidFill>
                  <a:schemeClr val="tx1"/>
                </a:solidFill>
                <a:effectLst/>
                <a:latin typeface="+mn-lt"/>
                <a:ea typeface="+mn-ea"/>
                <a:cs typeface="+mn-cs"/>
              </a:rPr>
              <a:t>endocrinologica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38</a:t>
            </a:r>
            <a:r>
              <a:rPr lang="en-US" sz="1200" b="0" i="0" kern="1200" dirty="0">
                <a:solidFill>
                  <a:schemeClr val="tx1"/>
                </a:solidFill>
                <a:effectLst/>
                <a:latin typeface="+mn-lt"/>
                <a:ea typeface="+mn-ea"/>
                <a:cs typeface="+mn-cs"/>
              </a:rPr>
              <a:t>(3), 305–319.</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25</a:t>
            </a:fld>
            <a:endParaRPr lang="en-US"/>
          </a:p>
        </p:txBody>
      </p:sp>
    </p:spTree>
    <p:extLst>
      <p:ext uri="{BB962C8B-B14F-4D97-AF65-F5344CB8AC3E}">
        <p14:creationId xmlns:p14="http://schemas.microsoft.com/office/powerpoint/2010/main" val="1068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679">
              <a:defRPr/>
            </a:pPr>
            <a:r>
              <a:rPr lang="en-US" dirty="0"/>
              <a:t> Although it is well known that obesity rates in the United States are problematic, there are fewer studies examining high BMI and menstrual cycle disturbances than studies of low BMI.</a:t>
            </a:r>
            <a:r>
              <a:rPr lang="en-US" baseline="30000" dirty="0"/>
              <a:t>26</a:t>
            </a:r>
            <a:r>
              <a:rPr lang="en-US" dirty="0"/>
              <a:t> In a study of 436 women aged 24-35 who generated 4392 cycles, the longest mean cycle lengths occurred with the greater BMI, body fat mass, and body lean mass. That is, women with low BMI or high BMI associated with obesity both have longer than average cycle lengths.</a:t>
            </a:r>
            <a:r>
              <a:rPr lang="en-US" baseline="30000" dirty="0"/>
              <a:t>26</a:t>
            </a:r>
            <a:endParaRPr lang="en-US" dirty="0"/>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26</a:t>
            </a:fld>
            <a:endParaRPr lang="en-US"/>
          </a:p>
        </p:txBody>
      </p:sp>
    </p:spTree>
    <p:extLst>
      <p:ext uri="{BB962C8B-B14F-4D97-AF65-F5344CB8AC3E}">
        <p14:creationId xmlns:p14="http://schemas.microsoft.com/office/powerpoint/2010/main" val="97745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679">
              <a:defRPr/>
            </a:pPr>
            <a:r>
              <a:rPr lang="en-US" dirty="0"/>
              <a:t>Smoking is associated with short cycle length.</a:t>
            </a:r>
            <a:r>
              <a:rPr lang="en-US" baseline="30000" dirty="0"/>
              <a:t>37,38,39</a:t>
            </a:r>
            <a:r>
              <a:rPr lang="en-US" dirty="0"/>
              <a:t> Heavy smoking (at least 20 cigarettes per day) was associated with nearly four times the risk of short cycle (&lt; 25 days) as was nonsmoking.</a:t>
            </a:r>
            <a:r>
              <a:rPr lang="en-US" baseline="30000" dirty="0"/>
              <a:t>39</a:t>
            </a:r>
            <a:r>
              <a:rPr lang="en-US" dirty="0"/>
              <a:t> Women who smoked an average of ten or more cigarettes per day had significantly more variable phase and menses lengths than nonsmokers. The data suggested that with greater smoking, there was a possible increased risk of </a:t>
            </a:r>
            <a:r>
              <a:rPr lang="en-US" dirty="0" err="1"/>
              <a:t>anovulation</a:t>
            </a:r>
            <a:r>
              <a:rPr lang="en-US" dirty="0"/>
              <a:t> and short </a:t>
            </a:r>
            <a:r>
              <a:rPr lang="en-US" dirty="0" err="1"/>
              <a:t>luteal</a:t>
            </a:r>
            <a:r>
              <a:rPr lang="en-US" dirty="0"/>
              <a:t> phase. Cycle lengths of ex-smokers with ten or more pack-years of exposure were also more likely to be short and have shorter luteal phases than those of never smokers.</a:t>
            </a:r>
            <a:r>
              <a:rPr lang="en-US" baseline="30000" dirty="0"/>
              <a:t>39</a:t>
            </a:r>
            <a:r>
              <a:rPr lang="en-US" dirty="0"/>
              <a:t> </a:t>
            </a:r>
          </a:p>
          <a:p>
            <a:pPr marL="0" marR="0" indent="0" algn="l" defTabSz="916679"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66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Barron, M.L.</a:t>
            </a:r>
            <a:r>
              <a:rPr lang="en-US" sz="1200" kern="1200" dirty="0">
                <a:solidFill>
                  <a:schemeClr val="tx1"/>
                </a:solidFill>
                <a:effectLst/>
                <a:latin typeface="+mn-lt"/>
                <a:ea typeface="+mn-ea"/>
                <a:cs typeface="+mn-cs"/>
              </a:rPr>
              <a:t> (2013) Fertility literacy for women in primary care settings. </a:t>
            </a:r>
            <a:r>
              <a:rPr lang="en-US" sz="1200" i="1" kern="1200" dirty="0">
                <a:solidFill>
                  <a:schemeClr val="tx1"/>
                </a:solidFill>
                <a:effectLst/>
                <a:latin typeface="+mn-lt"/>
                <a:ea typeface="+mn-ea"/>
                <a:cs typeface="+mn-cs"/>
              </a:rPr>
              <a:t>Journal of Nurse Practitioners. 9, </a:t>
            </a:r>
            <a:r>
              <a:rPr lang="en-US" sz="1200" kern="1200" dirty="0">
                <a:solidFill>
                  <a:schemeClr val="tx1"/>
                </a:solidFill>
                <a:effectLst/>
                <a:latin typeface="+mn-lt"/>
                <a:ea typeface="+mn-ea"/>
                <a:cs typeface="+mn-cs"/>
              </a:rPr>
              <a:t>161-166.</a:t>
            </a:r>
          </a:p>
          <a:p>
            <a:pPr defTabSz="916679">
              <a:defRPr/>
            </a:pPr>
            <a:r>
              <a:rPr lang="en-US" dirty="0"/>
              <a:t>References</a:t>
            </a:r>
          </a:p>
          <a:p>
            <a:r>
              <a:rPr lang="en-US" sz="1200" b="0" i="0" u="none" strike="noStrike" kern="1200" baseline="0" dirty="0">
                <a:solidFill>
                  <a:schemeClr val="tx1"/>
                </a:solidFill>
                <a:latin typeface="+mn-lt"/>
                <a:ea typeface="+mn-ea"/>
                <a:cs typeface="+mn-cs"/>
              </a:rPr>
              <a:t>37. US Department of Health and Human Services. Physical Activity Guidelines for Americans. http://www.health.gov/paguidelines. </a:t>
            </a:r>
          </a:p>
          <a:p>
            <a:r>
              <a:rPr lang="en-US" sz="1200" b="0" i="0" u="none" strike="noStrike" kern="1200" baseline="0" dirty="0">
                <a:solidFill>
                  <a:schemeClr val="tx1"/>
                </a:solidFill>
                <a:latin typeface="+mn-lt"/>
                <a:ea typeface="+mn-ea"/>
                <a:cs typeface="+mn-cs"/>
              </a:rPr>
              <a:t>38. Liu Y, Gold E, </a:t>
            </a:r>
            <a:r>
              <a:rPr lang="en-US" sz="1200" b="0" i="0" u="none" strike="noStrike" kern="1200" baseline="0" dirty="0" err="1">
                <a:solidFill>
                  <a:schemeClr val="tx1"/>
                </a:solidFill>
                <a:latin typeface="+mn-lt"/>
                <a:ea typeface="+mn-ea"/>
                <a:cs typeface="+mn-cs"/>
              </a:rPr>
              <a:t>Lasley</a:t>
            </a:r>
            <a:r>
              <a:rPr lang="en-US" sz="1200" b="0" i="0" u="none" strike="noStrike" kern="1200" baseline="0" dirty="0">
                <a:solidFill>
                  <a:schemeClr val="tx1"/>
                </a:solidFill>
                <a:latin typeface="+mn-lt"/>
                <a:ea typeface="+mn-ea"/>
                <a:cs typeface="+mn-cs"/>
              </a:rPr>
              <a:t> B, Johnson W. Factors affecting menstrual cycle characteristics. Am J </a:t>
            </a:r>
            <a:r>
              <a:rPr lang="en-US" sz="1200" b="0" i="0" u="none" strike="noStrike" kern="1200" baseline="0" dirty="0" err="1">
                <a:solidFill>
                  <a:schemeClr val="tx1"/>
                </a:solidFill>
                <a:latin typeface="+mn-lt"/>
                <a:ea typeface="+mn-ea"/>
                <a:cs typeface="+mn-cs"/>
              </a:rPr>
              <a:t>Epidemiol</a:t>
            </a:r>
            <a:r>
              <a:rPr lang="en-US" sz="1200" b="0" i="0" u="none" strike="noStrike" kern="1200" baseline="0" dirty="0">
                <a:solidFill>
                  <a:schemeClr val="tx1"/>
                </a:solidFill>
                <a:latin typeface="+mn-lt"/>
                <a:ea typeface="+mn-ea"/>
                <a:cs typeface="+mn-cs"/>
              </a:rPr>
              <a:t>. 2004;160(2):131-140.</a:t>
            </a:r>
          </a:p>
          <a:p>
            <a:r>
              <a:rPr lang="en-US" sz="1200" b="0" i="0" u="none" strike="noStrike" kern="1200" baseline="0" dirty="0">
                <a:solidFill>
                  <a:schemeClr val="tx1"/>
                </a:solidFill>
                <a:latin typeface="+mn-lt"/>
                <a:ea typeface="+mn-ea"/>
                <a:cs typeface="+mn-cs"/>
              </a:rPr>
              <a:t>39. Rowland A, Baird D, Sandler D, et al. Influence of medical conditions and lifestyle factors on the menstrual cycle. Epidemiology. 2002;13(6):668-674.</a:t>
            </a:r>
            <a:endParaRPr lang="en-US" dirty="0"/>
          </a:p>
          <a:p>
            <a:endParaRPr lang="en-US" dirty="0"/>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US" dirty="0"/>
              <a:t>Marijuana and female fertility</a:t>
            </a:r>
          </a:p>
          <a:p>
            <a:pPr fontAlgn="base"/>
            <a:r>
              <a:rPr lang="en-US" dirty="0"/>
              <a:t>Women who smoke marijuana may find that this affects their ovulation cycle. Small amounts of the primary chemical tetrahydrocannabinols (THC’s) are found in vaginal mucus and in smaller quantities in their reproductive organs, e.g. uterus.</a:t>
            </a:r>
          </a:p>
          <a:p>
            <a:pPr fontAlgn="base"/>
            <a:r>
              <a:rPr lang="en-US" dirty="0"/>
              <a:t>These amounts of THC’s affect any sperm they come into contact with. They cause them to become over-stimulated and break down before they reach the egg. This prevents fertilization and conception.</a:t>
            </a:r>
          </a:p>
          <a:p>
            <a:pPr fontAlgn="base"/>
            <a:r>
              <a:rPr lang="en-US" dirty="0"/>
              <a:t>Marijuana can cause irregular or missed periods. However, some women claim that it increases blood flow which reduces painful cramping.</a:t>
            </a:r>
          </a:p>
          <a:p>
            <a:pPr fontAlgn="base"/>
            <a:endParaRPr lang="en-US" dirty="0"/>
          </a:p>
          <a:p>
            <a:pPr fontAlgn="base"/>
            <a:r>
              <a:rPr lang="en-US" dirty="0"/>
              <a:t>marijuana disrupts brain centers that regulate hormone production in both males and females. Luteinizing hormone (LH) is suppressed by marijuana so that it doesn't rise at </a:t>
            </a:r>
            <a:r>
              <a:rPr lang="en-US" dirty="0" err="1"/>
              <a:t>midcycle</a:t>
            </a:r>
            <a:r>
              <a:rPr lang="en-US" dirty="0"/>
              <a:t> to trigger ovulation. This is one way it can impair your fertility if used regularly... Marijuana also can elevate prolactin, a pituitary hormone that in turn suppresses the normal menstrual cycle and ovarian hormone production. So marijuana can decrease ovarian estradiol production, as well as compete with what estradiol you do produce for binding at the estrogen receptor... Endocrine effects of marijuana can damage sexual function and fertility in both sexes.</a:t>
            </a:r>
          </a:p>
          <a:p>
            <a:pPr fontAlgn="base"/>
            <a:endParaRPr lang="en-US" dirty="0"/>
          </a:p>
          <a:p>
            <a:pPr fontAlgn="base"/>
            <a:r>
              <a:rPr lang="en-US" dirty="0"/>
              <a:t>Chronic cannabis use impairs human reproductive potential by disrupting the menstrual cycle, suppressing oogenesis, and impairing embryo implantation and development in women and by increasing ejaculation problems, reducing sperm count and motility, and generating a loss of libido and impotence in men [110]. </a:t>
            </a:r>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28</a:t>
            </a:fld>
            <a:endParaRPr lang="en-US"/>
          </a:p>
        </p:txBody>
      </p:sp>
    </p:spTree>
    <p:extLst>
      <p:ext uri="{BB962C8B-B14F-4D97-AF65-F5344CB8AC3E}">
        <p14:creationId xmlns:p14="http://schemas.microsoft.com/office/powerpoint/2010/main" val="395831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A525E-3ED6-4C73-B4FF-F9A811FC8F48}" type="slidenum">
              <a:rPr lang="en-US" smtClean="0"/>
              <a:pPr/>
              <a:t>29</a:t>
            </a:fld>
            <a:endParaRPr lang="en-US"/>
          </a:p>
        </p:txBody>
      </p:sp>
    </p:spTree>
    <p:extLst>
      <p:ext uri="{BB962C8B-B14F-4D97-AF65-F5344CB8AC3E}">
        <p14:creationId xmlns:p14="http://schemas.microsoft.com/office/powerpoint/2010/main" val="55889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EE2F8-B3AE-4D93-ADB2-D1A38B446DD9}" type="slidenum">
              <a:rPr lang="en-US" altLang="en-US"/>
              <a:pPr/>
              <a:t>30</a:t>
            </a:fld>
            <a:endParaRPr lang="en-US" alt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a:lstStyle/>
          <a:p>
            <a:r>
              <a:rPr lang="en-US" altLang="en-US" dirty="0"/>
              <a:t>Increased melatonin in hypothalamic conditions</a:t>
            </a:r>
          </a:p>
          <a:p>
            <a:r>
              <a:rPr lang="en-US" altLang="en-US" dirty="0"/>
              <a:t>Light; minimal with 200-300 lux and complete suppression with 2000-2500 lux.</a:t>
            </a:r>
          </a:p>
          <a:p>
            <a:r>
              <a:rPr lang="en-US" altLang="en-US" dirty="0"/>
              <a:t>Response rapid, half life is 28 minutes in the blood.</a:t>
            </a:r>
          </a:p>
          <a:p>
            <a:endParaRPr lang="en-US" altLang="en-US" dirty="0"/>
          </a:p>
          <a:p>
            <a:endParaRPr lang="en-US" altLang="en-US" dirty="0"/>
          </a:p>
          <a:p>
            <a:pPr defTabSz="899587"/>
            <a:r>
              <a:rPr lang="en-US" altLang="en-US" dirty="0" err="1"/>
              <a:t>cephalalgia</a:t>
            </a:r>
            <a:r>
              <a:rPr lang="en-US" altLang="en-US" dirty="0"/>
              <a:t>, diabetic neuropathy, RA, liver cirrhosis, porphyria</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782DE-53AA-4ACD-81EC-13DB8A1D3749}" type="slidenum">
              <a:rPr lang="en-US" altLang="en-US"/>
              <a:pPr/>
              <a:t>31</a:t>
            </a:fld>
            <a:endParaRPr lang="en-US" altLang="en-US"/>
          </a:p>
        </p:txBody>
      </p:sp>
      <p:sp>
        <p:nvSpPr>
          <p:cNvPr id="174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a:normAutofit fontScale="92500"/>
          </a:bodyPr>
          <a:lstStyle/>
          <a:p>
            <a:pPr marL="228562" indent="-228562">
              <a:buFontTx/>
              <a:buAutoNum type="arabicPeriod"/>
            </a:pPr>
            <a:r>
              <a:rPr lang="en-US" altLang="en-US" dirty="0"/>
              <a:t>Particularly LH, in the follicular phase</a:t>
            </a:r>
          </a:p>
          <a:p>
            <a:pPr marL="228562" indent="-228562">
              <a:buFontTx/>
              <a:buAutoNum type="arabicPeriod"/>
            </a:pPr>
            <a:r>
              <a:rPr lang="en-US" altLang="en-US" dirty="0" err="1"/>
              <a:t>Granulosa</a:t>
            </a:r>
            <a:r>
              <a:rPr lang="en-US" altLang="en-US" dirty="0"/>
              <a:t> cells in the ovary and found in the follicular fluid but not made in the ovary</a:t>
            </a:r>
          </a:p>
          <a:p>
            <a:pPr marL="228562" indent="-228562">
              <a:buFontTx/>
              <a:buAutoNum type="arabicPeriod"/>
            </a:pPr>
            <a:r>
              <a:rPr lang="en-US" altLang="en-US" dirty="0"/>
              <a:t>LH is pulsatile, secreted at night, like melatonin. IN the artic, the dark season is associated with prolonged melatonin secretion, enhance LH levels, and defective ovulation. Alaskan</a:t>
            </a:r>
            <a:r>
              <a:rPr lang="en-US" altLang="en-US" baseline="0" dirty="0"/>
              <a:t> women note the change in their cycles with the seasons.</a:t>
            </a:r>
            <a:endParaRPr lang="en-US" altLang="en-US" dirty="0"/>
          </a:p>
          <a:p>
            <a:pPr marL="228562" indent="-228562">
              <a:buFontTx/>
              <a:buAutoNum type="arabicPeriod"/>
            </a:pPr>
            <a:r>
              <a:rPr lang="en-US" altLang="en-US" dirty="0"/>
              <a:t>Luteal phase: FSH, LH , TSH influence disappears</a:t>
            </a:r>
          </a:p>
          <a:p>
            <a:pPr marL="228562" indent="-228562">
              <a:buFontTx/>
              <a:buAutoNum type="arabicPeriod"/>
            </a:pPr>
            <a:r>
              <a:rPr lang="en-US" altLang="en-US" dirty="0"/>
              <a:t>Stimulates Progesterone from corpus luteum (supporting</a:t>
            </a:r>
            <a:r>
              <a:rPr lang="en-US" altLang="en-US" baseline="0" dirty="0"/>
              <a:t> pregnancy)</a:t>
            </a:r>
            <a:endParaRPr lang="en-US" altLang="en-US" dirty="0"/>
          </a:p>
          <a:p>
            <a:pPr marL="228562" indent="-228562">
              <a:buFontTx/>
              <a:buAutoNum type="arabicPeriod"/>
            </a:pPr>
            <a:endParaRPr lang="en-US" altLang="en-US" dirty="0"/>
          </a:p>
          <a:p>
            <a:r>
              <a:rPr lang="en-US" sz="1200" b="0" i="0" u="none" strike="noStrike" kern="1200" baseline="0" dirty="0">
                <a:solidFill>
                  <a:schemeClr val="tx1"/>
                </a:solidFill>
                <a:latin typeface="+mn-lt"/>
                <a:ea typeface="+mn-ea"/>
                <a:cs typeface="+mn-cs"/>
              </a:rPr>
              <a:t>Melatonin, found in the</a:t>
            </a:r>
          </a:p>
          <a:p>
            <a:r>
              <a:rPr lang="en-US" sz="1200" b="0" i="0" u="none" strike="noStrike" kern="1200" baseline="0" dirty="0">
                <a:solidFill>
                  <a:schemeClr val="tx1"/>
                </a:solidFill>
                <a:latin typeface="+mn-lt"/>
                <a:ea typeface="+mn-ea"/>
                <a:cs typeface="+mn-cs"/>
              </a:rPr>
              <a:t>follicular fluid surrounding the egg, is associated with gonadotropin levels and influences ovulation. This hormone may be involved in the pathology underlying</a:t>
            </a:r>
          </a:p>
          <a:p>
            <a:r>
              <a:rPr lang="en-US" sz="1200" b="0" i="0" u="none" strike="noStrike" kern="1200" baseline="0" dirty="0">
                <a:solidFill>
                  <a:schemeClr val="tx1"/>
                </a:solidFill>
                <a:latin typeface="+mn-lt"/>
                <a:ea typeface="+mn-ea"/>
                <a:cs typeface="+mn-cs"/>
              </a:rPr>
              <a:t>PCOS, hypothalamic amenorrhea, and psychopathology. Minimizing exposure to ambient light at night can be accomplished by maximally darkening the bedroom and using an alarm clock with red light (humans are spectrally sensitive to light, especially green or blue). This has a positive effect on MC parameters, including cervical mucus secretion. </a:t>
            </a:r>
          </a:p>
          <a:p>
            <a:r>
              <a:rPr lang="en-US" sz="1200" b="0" i="0" u="none" strike="noStrike" kern="1200" baseline="0" dirty="0">
                <a:solidFill>
                  <a:schemeClr val="tx1"/>
                </a:solidFill>
                <a:latin typeface="+mn-lt"/>
                <a:ea typeface="+mn-ea"/>
                <a:cs typeface="+mn-cs"/>
              </a:rPr>
              <a:t>Female shift workers report more menstrual irregularity and longer cycle lengths. Shift workers exposed to light at night showed an association with menstrual function, with possible implications for fertility and other cycle-related aspects of women’s health. Women with 20 months of rotating shift work were more likely to have irregular or short</a:t>
            </a:r>
          </a:p>
          <a:p>
            <a:r>
              <a:rPr lang="en-US" sz="1200" b="0" i="0" u="none" strike="noStrike" kern="1200" baseline="0" dirty="0">
                <a:solidFill>
                  <a:schemeClr val="tx1"/>
                </a:solidFill>
                <a:latin typeface="+mn-lt"/>
                <a:ea typeface="+mn-ea"/>
                <a:cs typeface="+mn-cs"/>
              </a:rPr>
              <a:t>cycles. For irregular patterns and for 40-plus-day cycles, there was evidence of a dose response with increasing months of rotating shift work.</a:t>
            </a:r>
            <a:endParaRPr lang="en-US" altLang="en-US" dirty="0"/>
          </a:p>
          <a:p>
            <a:pPr marL="228562" indent="-228562" defTabSz="457125">
              <a:buFontTx/>
              <a:buAutoNum type="arabicPeriod"/>
              <a:defRPr/>
            </a:pPr>
            <a:endParaRPr lang="en-US" altLang="en-US" dirty="0">
              <a:cs typeface="Times New Roman" pitchFamily="18" charset="0"/>
            </a:endParaRPr>
          </a:p>
          <a:p>
            <a:pPr marL="228562" indent="-228562">
              <a:buFontTx/>
              <a:buAutoNum type="arabicPeriod"/>
            </a:pPr>
            <a:endParaRPr lang="en-US" altLang="en-US" dirty="0"/>
          </a:p>
        </p:txBody>
      </p:sp>
    </p:spTree>
    <p:extLst>
      <p:ext uri="{BB962C8B-B14F-4D97-AF65-F5344CB8AC3E}">
        <p14:creationId xmlns:p14="http://schemas.microsoft.com/office/powerpoint/2010/main" val="314554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3400" b="1" dirty="0"/>
              <a:t>Long established that shift workers more likely to experience circadian disruptions</a:t>
            </a:r>
          </a:p>
          <a:p>
            <a:pPr lvl="1"/>
            <a:r>
              <a:rPr lang="en-US" sz="3200" b="1" dirty="0"/>
              <a:t>More bleeding</a:t>
            </a:r>
          </a:p>
          <a:p>
            <a:pPr lvl="1"/>
            <a:r>
              <a:rPr lang="en-US" sz="3200" b="1" dirty="0"/>
              <a:t>More cramps</a:t>
            </a:r>
          </a:p>
          <a:p>
            <a:r>
              <a:rPr lang="en-US" sz="3400" b="1" dirty="0"/>
              <a:t>Evidence of a dose response</a:t>
            </a:r>
          </a:p>
          <a:p>
            <a:pPr lvl="1"/>
            <a:r>
              <a:rPr lang="en-US" sz="3200" b="1" dirty="0"/>
              <a:t>20 months or more of exposure more likely to have irregular or short cycles</a:t>
            </a:r>
          </a:p>
          <a:p>
            <a:pPr lvl="1"/>
            <a:endParaRPr lang="en-US" sz="3200" b="1" dirty="0"/>
          </a:p>
          <a:p>
            <a:pPr lvl="1"/>
            <a:r>
              <a:rPr lang="en-US" sz="3100" b="1" dirty="0"/>
              <a:t>Fernando, S. &amp; </a:t>
            </a:r>
            <a:r>
              <a:rPr lang="en-US" sz="3100" b="1" dirty="0" err="1"/>
              <a:t>Rombauts</a:t>
            </a:r>
            <a:r>
              <a:rPr lang="en-US" sz="3100" b="1" dirty="0"/>
              <a:t>, L (2014) Melatonin: shedding light on infertility? – a review of the recent literature. </a:t>
            </a:r>
            <a:r>
              <a:rPr lang="en-US" sz="3100" b="1" i="1" dirty="0"/>
              <a:t>Journal of Ovarian Research, </a:t>
            </a:r>
            <a:r>
              <a:rPr lang="en-US" sz="3100" b="1" dirty="0"/>
              <a:t>7:98</a:t>
            </a:r>
          </a:p>
          <a:p>
            <a:pPr marL="359835" lvl="1"/>
            <a:endParaRPr lang="en-US" sz="2100" b="1" dirty="0"/>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33</a:t>
            </a:fld>
            <a:endParaRPr lang="en-US"/>
          </a:p>
        </p:txBody>
      </p:sp>
    </p:spTree>
    <p:extLst>
      <p:ext uri="{BB962C8B-B14F-4D97-AF65-F5344CB8AC3E}">
        <p14:creationId xmlns:p14="http://schemas.microsoft.com/office/powerpoint/2010/main" val="3556813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C2BAF-4533-4351-A2FA-0F0C557BD443}" type="slidenum">
              <a:rPr lang="en-US" altLang="en-US"/>
              <a:pPr/>
              <a:t>34</a:t>
            </a:fld>
            <a:endParaRPr lang="en-US" altLang="en-US"/>
          </a:p>
        </p:txBody>
      </p:sp>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963"/>
            <a:r>
              <a:rPr lang="en-US" sz="1200" dirty="0"/>
              <a:t>CDC. Fast Stats. </a:t>
            </a:r>
            <a:r>
              <a:rPr lang="en-US" sz="1200" u="sng" dirty="0">
                <a:hlinkClick r:id="rId3"/>
              </a:rPr>
              <a:t>https://www.cdc.gov/reproductivehealth/data_stats/</a:t>
            </a:r>
            <a:r>
              <a:rPr lang="en-US" sz="1200" dirty="0"/>
              <a:t>  </a:t>
            </a:r>
          </a:p>
          <a:p>
            <a:pPr marL="80963"/>
            <a:r>
              <a:rPr lang="en-US" sz="1200" dirty="0"/>
              <a:t>CDC. NSFG. 2018 ; </a:t>
            </a:r>
            <a:r>
              <a:rPr lang="en-US" sz="1200" u="sng" dirty="0">
                <a:hlinkClick r:id="rId4"/>
              </a:rPr>
              <a:t>https://www.cdc.gov/nchs/nsfg/index.htm</a:t>
            </a:r>
            <a:endParaRPr lang="en-US" sz="1200" dirty="0"/>
          </a:p>
          <a:p>
            <a:endParaRPr lang="en-US" dirty="0"/>
          </a:p>
        </p:txBody>
      </p:sp>
      <p:sp>
        <p:nvSpPr>
          <p:cNvPr id="4" name="Slide Number Placeholder 3"/>
          <p:cNvSpPr>
            <a:spLocks noGrp="1"/>
          </p:cNvSpPr>
          <p:nvPr>
            <p:ph type="sldNum" sz="quarter" idx="10"/>
          </p:nvPr>
        </p:nvSpPr>
        <p:spPr/>
        <p:txBody>
          <a:bodyPr/>
          <a:lstStyle/>
          <a:p>
            <a:fld id="{1F9172C2-A937-3048-A09F-AD90942EFF7B}" type="slidenum">
              <a:rPr lang="en-US" smtClean="0"/>
              <a:t>4</a:t>
            </a:fld>
            <a:endParaRPr lang="en-US"/>
          </a:p>
        </p:txBody>
      </p:sp>
    </p:spTree>
    <p:extLst>
      <p:ext uri="{BB962C8B-B14F-4D97-AF65-F5344CB8AC3E}">
        <p14:creationId xmlns:p14="http://schemas.microsoft.com/office/powerpoint/2010/main" val="3700211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a:t>
            </a:r>
            <a:r>
              <a:rPr lang="en-US" dirty="0" err="1"/>
              <a:t>DeFelice</a:t>
            </a:r>
            <a:r>
              <a:rPr lang="en-US" baseline="0" dirty="0"/>
              <a:t> quote: Your bedroom should be so dark that you can not see a picture on the wall.</a:t>
            </a:r>
          </a:p>
          <a:p>
            <a:endParaRPr lang="en-US" baseline="0" dirty="0"/>
          </a:p>
          <a:p>
            <a:r>
              <a:rPr lang="en-US" baseline="0" dirty="0"/>
              <a:t>Red alarm clock: red light is the placebo used in research studies. Avoid Blue or Green light as we are spectrally sensitive</a:t>
            </a:r>
          </a:p>
          <a:p>
            <a:endParaRPr lang="en-US" baseline="0" dirty="0"/>
          </a:p>
          <a:p>
            <a:r>
              <a:rPr lang="en-US" sz="1200" b="0" i="0" u="none" strike="noStrike" kern="1200" baseline="0" dirty="0">
                <a:solidFill>
                  <a:schemeClr val="tx1"/>
                </a:solidFill>
                <a:latin typeface="+mn-lt"/>
                <a:ea typeface="+mn-ea"/>
                <a:cs typeface="+mn-cs"/>
              </a:rPr>
              <a:t>Nighttime ambient light exposure may have pronounced effects on the MC through the influence of melatonin secretion. </a:t>
            </a:r>
            <a:endParaRPr lang="en-US" baseline="0" dirty="0"/>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35</a:t>
            </a:fld>
            <a:endParaRPr lang="en-US"/>
          </a:p>
        </p:txBody>
      </p:sp>
    </p:spTree>
    <p:extLst>
      <p:ext uri="{BB962C8B-B14F-4D97-AF65-F5344CB8AC3E}">
        <p14:creationId xmlns:p14="http://schemas.microsoft.com/office/powerpoint/2010/main" val="687078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9172C2-A937-3048-A09F-AD90942EFF7B}" type="slidenum">
              <a:rPr lang="en-US" smtClean="0"/>
              <a:t>36</a:t>
            </a:fld>
            <a:endParaRPr lang="en-US"/>
          </a:p>
        </p:txBody>
      </p:sp>
    </p:spTree>
    <p:extLst>
      <p:ext uri="{BB962C8B-B14F-4D97-AF65-F5344CB8AC3E}">
        <p14:creationId xmlns:p14="http://schemas.microsoft.com/office/powerpoint/2010/main" val="1573863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environment is filled with endocrine disrupting chemicals (EDCs) that have been found to have negative consequences on </a:t>
            </a:r>
            <a:r>
              <a:rPr lang="en-US" dirty="0" err="1"/>
              <a:t>fertility.</a:t>
            </a:r>
            <a:r>
              <a:rPr lang="en-US" baseline="30000" dirty="0" err="1"/>
              <a:t>i</a:t>
            </a:r>
            <a:r>
              <a:rPr lang="en-US" dirty="0"/>
              <a:t> Examples of these EDCs include lead, pesticides, water repellant components in non-stick pans, and plasticizers used in cosmetics, toys, and even </a:t>
            </a:r>
            <a:r>
              <a:rPr lang="en-US" dirty="0" err="1"/>
              <a:t>lubricants.</a:t>
            </a:r>
            <a:r>
              <a:rPr lang="en-US" baseline="30000" dirty="0" err="1"/>
              <a:t>i</a:t>
            </a:r>
            <a:r>
              <a:rPr lang="en-US" dirty="0"/>
              <a:t> These chemicals act on androgen receptors to either activate or inhibit </a:t>
            </a:r>
            <a:r>
              <a:rPr lang="en-US" dirty="0" err="1"/>
              <a:t>them.</a:t>
            </a:r>
            <a:r>
              <a:rPr lang="en-US" baseline="30000" dirty="0" err="1"/>
              <a:t>i</a:t>
            </a:r>
            <a:r>
              <a:rPr lang="en-US" dirty="0"/>
              <a:t> Normally, these receptors respond to hormones like estrogen and testosterone in our bodies. These hormones are vital to fetal growth and development, including the reproductive organs, as well as development and maintenance of fertility in children and </a:t>
            </a:r>
            <a:r>
              <a:rPr lang="en-US" dirty="0" err="1"/>
              <a:t>adults.</a:t>
            </a:r>
            <a:r>
              <a:rPr lang="en-US" baseline="30000" dirty="0" err="1"/>
              <a:t>i</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37</a:t>
            </a:fld>
            <a:endParaRPr lang="en-US"/>
          </a:p>
        </p:txBody>
      </p:sp>
    </p:spTree>
    <p:extLst>
      <p:ext uri="{BB962C8B-B14F-4D97-AF65-F5344CB8AC3E}">
        <p14:creationId xmlns:p14="http://schemas.microsoft.com/office/powerpoint/2010/main" val="88620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BPA:</a:t>
            </a:r>
          </a:p>
          <a:p>
            <a:r>
              <a:rPr lang="en-US" b="1" dirty="0"/>
              <a:t>Reproductive disorders</a:t>
            </a:r>
          </a:p>
          <a:p>
            <a:r>
              <a:rPr lang="en-US" dirty="0"/>
              <a:t>In 2013, scientists published study findings showing that BPA exposure can affect egg maturation in humans (1).</a:t>
            </a:r>
          </a:p>
          <a:p>
            <a:r>
              <a:rPr lang="en-US" dirty="0"/>
              <a:t>A 2015 review found evidence that BPA can interfere with endocrine function involving the </a:t>
            </a:r>
            <a:r>
              <a:rPr lang="en-US" dirty="0">
                <a:hlinkClick r:id="rId3"/>
              </a:rPr>
              <a:t>hypothalamus</a:t>
            </a:r>
            <a:r>
              <a:rPr lang="en-US" dirty="0"/>
              <a:t> and pituitary gland (2).</a:t>
            </a:r>
          </a:p>
          <a:p>
            <a:r>
              <a:rPr lang="en-US" dirty="0"/>
              <a:t>The researchers suggest that this type of action can affect </a:t>
            </a:r>
            <a:r>
              <a:rPr lang="en-US" dirty="0">
                <a:hlinkClick r:id="rId4" tooltip="What is puberty all about?"/>
              </a:rPr>
              <a:t>puberty</a:t>
            </a:r>
            <a:r>
              <a:rPr lang="en-US" dirty="0"/>
              <a:t> and </a:t>
            </a:r>
            <a:r>
              <a:rPr lang="en-US" dirty="0">
                <a:hlinkClick r:id="rId5" tooltip="Everything you need to know about ovulation"/>
              </a:rPr>
              <a:t>ovulation</a:t>
            </a:r>
            <a:r>
              <a:rPr lang="en-US" dirty="0"/>
              <a:t> and may lead to </a:t>
            </a:r>
            <a:r>
              <a:rPr lang="en-US" dirty="0">
                <a:hlinkClick r:id="rId6" tooltip="Infertility in men and women"/>
              </a:rPr>
              <a:t>infertility</a:t>
            </a:r>
            <a:r>
              <a:rPr lang="en-US" dirty="0"/>
              <a:t>. They add that the impact may be “lifelong and transgenerational.”</a:t>
            </a:r>
          </a:p>
          <a:p>
            <a:endParaRPr lang="en-US" dirty="0"/>
          </a:p>
          <a:p>
            <a:r>
              <a:rPr lang="en-US" dirty="0"/>
              <a:t>According to a </a:t>
            </a:r>
            <a:r>
              <a:rPr lang="en-US" dirty="0">
                <a:hlinkClick r:id="rId7"/>
              </a:rPr>
              <a:t>2009 study</a:t>
            </a:r>
            <a:r>
              <a:rPr lang="en-US" dirty="0"/>
              <a:t> that looked at the effect of males’ exposure to BPA at work, BPA may affect male fertility (3). The findings indicate that high level exposure may increase the risk of </a:t>
            </a:r>
            <a:r>
              <a:rPr lang="en-US" dirty="0">
                <a:hlinkClick r:id="rId8"/>
              </a:rPr>
              <a:t>erectile dysfunction</a:t>
            </a:r>
            <a:r>
              <a:rPr lang="en-US" dirty="0"/>
              <a:t> and problems with </a:t>
            </a:r>
            <a:r>
              <a:rPr lang="en-US" dirty="0">
                <a:hlinkClick r:id="rId9"/>
              </a:rPr>
              <a:t>sexual desire</a:t>
            </a:r>
            <a:r>
              <a:rPr lang="en-US" dirty="0"/>
              <a:t> and ejaculation.</a:t>
            </a:r>
          </a:p>
          <a:p>
            <a:endParaRPr lang="en-US" dirty="0"/>
          </a:p>
          <a:p>
            <a:r>
              <a:rPr lang="en-US" dirty="0"/>
              <a:t>Fetal Brain</a:t>
            </a:r>
          </a:p>
          <a:p>
            <a:endParaRPr lang="en-US" dirty="0"/>
          </a:p>
          <a:p>
            <a:r>
              <a:rPr lang="en-US" dirty="0"/>
              <a:t>Environmental exposure to BPA has the potential to affect the developing brain during gestation, according to research.</a:t>
            </a:r>
          </a:p>
          <a:p>
            <a:r>
              <a:rPr lang="en-US" dirty="0"/>
              <a:t>The impact includes changes in structural development, interference with estrogen regulation, and DNA modifications. This could have effects on social behavior and </a:t>
            </a:r>
            <a:r>
              <a:rPr lang="en-US" dirty="0">
                <a:hlinkClick r:id="rId10"/>
              </a:rPr>
              <a:t>anxiety</a:t>
            </a:r>
            <a:r>
              <a:rPr lang="en-US" dirty="0"/>
              <a:t> after birth</a:t>
            </a:r>
          </a:p>
          <a:p>
            <a:endParaRPr lang="en-US" dirty="0"/>
          </a:p>
          <a:p>
            <a:endParaRPr lang="en-US" dirty="0"/>
          </a:p>
          <a:p>
            <a:pPr defTabSz="899587">
              <a:defRPr/>
            </a:pPr>
            <a:r>
              <a:rPr lang="en-US" dirty="0"/>
              <a:t>1 </a:t>
            </a:r>
            <a:r>
              <a:rPr lang="en-US" dirty="0" err="1"/>
              <a:t>Machtinger</a:t>
            </a:r>
            <a:r>
              <a:rPr lang="en-US" dirty="0"/>
              <a:t> R, </a:t>
            </a:r>
            <a:r>
              <a:rPr lang="en-US" dirty="0" err="1"/>
              <a:t>Combelles</a:t>
            </a:r>
            <a:r>
              <a:rPr lang="en-US" dirty="0"/>
              <a:t> CM, </a:t>
            </a:r>
            <a:r>
              <a:rPr lang="en-US" dirty="0" err="1"/>
              <a:t>Missmer</a:t>
            </a:r>
            <a:r>
              <a:rPr lang="en-US" dirty="0"/>
              <a:t> SA, </a:t>
            </a:r>
            <a:r>
              <a:rPr lang="en-US" dirty="0" err="1"/>
              <a:t>Correia</a:t>
            </a:r>
            <a:r>
              <a:rPr lang="en-US" dirty="0"/>
              <a:t> KF, Williams P, Hauser R, </a:t>
            </a:r>
            <a:r>
              <a:rPr lang="en-US" dirty="0" err="1"/>
              <a:t>Racowsky</a:t>
            </a:r>
            <a:r>
              <a:rPr lang="en-US" dirty="0"/>
              <a:t> C. Bisphenol-A and human oocyte maturation in vitro. Hum </a:t>
            </a:r>
            <a:r>
              <a:rPr lang="en-US" dirty="0" err="1"/>
              <a:t>Reprod</a:t>
            </a:r>
            <a:r>
              <a:rPr lang="en-US" dirty="0"/>
              <a:t>. 2013 Oct;28(10):2735-45. </a:t>
            </a:r>
            <a:r>
              <a:rPr lang="en-US" dirty="0" err="1"/>
              <a:t>doi</a:t>
            </a:r>
            <a:r>
              <a:rPr lang="en-US" dirty="0"/>
              <a:t>: 10.1093/</a:t>
            </a:r>
            <a:r>
              <a:rPr lang="en-US" dirty="0" err="1"/>
              <a:t>humrep</a:t>
            </a:r>
            <a:r>
              <a:rPr lang="en-US" dirty="0"/>
              <a:t>/det312. </a:t>
            </a:r>
            <a:r>
              <a:rPr lang="en-US" dirty="0" err="1"/>
              <a:t>Epub</a:t>
            </a:r>
            <a:r>
              <a:rPr lang="en-US" dirty="0"/>
              <a:t> 2013 Jul 30. PMID: 23904465; PMCID: PMC3777571.</a:t>
            </a:r>
          </a:p>
          <a:p>
            <a:pPr defTabSz="899587">
              <a:defRPr/>
            </a:pPr>
            <a:endParaRPr lang="en-US" dirty="0"/>
          </a:p>
          <a:p>
            <a:pPr defTabSz="899587">
              <a:defRPr/>
            </a:pPr>
            <a:r>
              <a:rPr lang="en-US" dirty="0"/>
              <a:t>2. </a:t>
            </a:r>
            <a:r>
              <a:rPr lang="en-US" dirty="0" err="1"/>
              <a:t>Huo</a:t>
            </a:r>
            <a:r>
              <a:rPr lang="en-US" dirty="0"/>
              <a:t> X, Chen D, He Y, Zhu W, Zhou W, Zhang J. Bisphenol-A and Female Infertility: A Possible Role of Gene-Environment Interactions. </a:t>
            </a:r>
            <a:r>
              <a:rPr lang="en-US" dirty="0" err="1"/>
              <a:t>Int</a:t>
            </a:r>
            <a:r>
              <a:rPr lang="en-US" dirty="0"/>
              <a:t> J Environ Res Public Health. 2015 Sep 7;12(9):11101-16. </a:t>
            </a:r>
            <a:r>
              <a:rPr lang="en-US" dirty="0" err="1"/>
              <a:t>doi</a:t>
            </a:r>
            <a:r>
              <a:rPr lang="en-US" dirty="0"/>
              <a:t>: 10.3390/ijerph120911101. PMID: 26371021; PMCID: PMC4586663.</a:t>
            </a:r>
          </a:p>
          <a:p>
            <a:pPr defTabSz="899587">
              <a:defRPr/>
            </a:pPr>
            <a:endParaRPr lang="en-US" dirty="0"/>
          </a:p>
          <a:p>
            <a:r>
              <a:rPr lang="en-US" dirty="0"/>
              <a:t>3. Li D, Zhou Z, Qing D, He Y, Wu T, Miao M, Wang J, </a:t>
            </a:r>
            <a:r>
              <a:rPr lang="en-US" dirty="0" err="1"/>
              <a:t>Weng</a:t>
            </a:r>
            <a:r>
              <a:rPr lang="en-US" dirty="0"/>
              <a:t> X, Ferber JR, </a:t>
            </a:r>
            <a:r>
              <a:rPr lang="en-US" dirty="0" err="1"/>
              <a:t>Herrinton</a:t>
            </a:r>
            <a:r>
              <a:rPr lang="en-US" dirty="0"/>
              <a:t> LJ, Zhu Q, Gao E, </a:t>
            </a:r>
            <a:r>
              <a:rPr lang="en-US" dirty="0" err="1"/>
              <a:t>Checkoway</a:t>
            </a:r>
            <a:r>
              <a:rPr lang="en-US" dirty="0"/>
              <a:t> H, Yuan W. Occupational exposure to bisphenol-A (BPA) and the risk of self-reported male sexual dysfunction. Hum </a:t>
            </a:r>
            <a:r>
              <a:rPr lang="en-US" dirty="0" err="1"/>
              <a:t>Reprod</a:t>
            </a:r>
            <a:r>
              <a:rPr lang="en-US" dirty="0"/>
              <a:t>. 2010 Feb;25(2):519-27. </a:t>
            </a:r>
            <a:r>
              <a:rPr lang="en-US" dirty="0" err="1"/>
              <a:t>doi</a:t>
            </a:r>
            <a:r>
              <a:rPr lang="en-US" dirty="0"/>
              <a:t>:</a:t>
            </a:r>
          </a:p>
          <a:p>
            <a:endParaRPr lang="en-US" dirty="0"/>
          </a:p>
          <a:p>
            <a:r>
              <a:rPr lang="en-US" dirty="0"/>
              <a:t>4. Wolstenholme JT, </a:t>
            </a:r>
            <a:r>
              <a:rPr lang="en-US" dirty="0" err="1"/>
              <a:t>Rissman</a:t>
            </a:r>
            <a:r>
              <a:rPr lang="en-US" dirty="0"/>
              <a:t> EF, Connelly JJ. The role of Bisphenol A in shaping the brain, epigenome and behavior. </a:t>
            </a:r>
            <a:r>
              <a:rPr lang="en-US" dirty="0" err="1"/>
              <a:t>Horm</a:t>
            </a:r>
            <a:r>
              <a:rPr lang="en-US" dirty="0"/>
              <a:t> </a:t>
            </a:r>
            <a:r>
              <a:rPr lang="en-US" dirty="0" err="1"/>
              <a:t>Behav</a:t>
            </a:r>
            <a:r>
              <a:rPr lang="en-US" dirty="0"/>
              <a:t>. 2011 Mar;59(3):296-305. </a:t>
            </a:r>
            <a:r>
              <a:rPr lang="en-US" dirty="0" err="1"/>
              <a:t>doi</a:t>
            </a:r>
            <a:r>
              <a:rPr lang="en-US" dirty="0"/>
              <a:t>: 10.1016/j.yhbeh.2010.10.001. </a:t>
            </a:r>
            <a:r>
              <a:rPr lang="en-US" dirty="0" err="1"/>
              <a:t>Epub</a:t>
            </a:r>
            <a:r>
              <a:rPr lang="en-US" dirty="0"/>
              <a:t> 2010 Oct 26. PMID: 21029734; PMCID: PMC3725332.</a:t>
            </a:r>
          </a:p>
        </p:txBody>
      </p:sp>
      <p:sp>
        <p:nvSpPr>
          <p:cNvPr id="4" name="Slide Number Placeholder 3"/>
          <p:cNvSpPr>
            <a:spLocks noGrp="1"/>
          </p:cNvSpPr>
          <p:nvPr>
            <p:ph type="sldNum" sz="quarter" idx="10"/>
          </p:nvPr>
        </p:nvSpPr>
        <p:spPr/>
        <p:txBody>
          <a:bodyPr/>
          <a:lstStyle/>
          <a:p>
            <a:fld id="{345A525E-3ED6-4C73-B4FF-F9A811FC8F48}" type="slidenum">
              <a:rPr lang="en-US" smtClean="0"/>
              <a:pPr/>
              <a:t>38</a:t>
            </a:fld>
            <a:endParaRPr lang="en-US"/>
          </a:p>
        </p:txBody>
      </p:sp>
    </p:spTree>
    <p:extLst>
      <p:ext uri="{BB962C8B-B14F-4D97-AF65-F5344CB8AC3E}">
        <p14:creationId xmlns:p14="http://schemas.microsoft.com/office/powerpoint/2010/main" val="101479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39</a:t>
            </a:fld>
            <a:endParaRPr lang="en-US"/>
          </a:p>
        </p:txBody>
      </p:sp>
    </p:spTree>
    <p:extLst>
      <p:ext uri="{BB962C8B-B14F-4D97-AF65-F5344CB8AC3E}">
        <p14:creationId xmlns:p14="http://schemas.microsoft.com/office/powerpoint/2010/main" val="442506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Rudel</a:t>
            </a:r>
            <a:r>
              <a:rPr lang="en-US" dirty="0"/>
              <a:t> RA, Gray JM, Engel CL, </a:t>
            </a:r>
            <a:r>
              <a:rPr lang="en-US" dirty="0" err="1"/>
              <a:t>Rawsthorne</a:t>
            </a:r>
            <a:r>
              <a:rPr lang="en-US" dirty="0"/>
              <a:t> TW, Dodson RE, Ackerman JM, Rizzo J, </a:t>
            </a:r>
            <a:r>
              <a:rPr lang="en-US" dirty="0" err="1"/>
              <a:t>Nudelman</a:t>
            </a:r>
            <a:r>
              <a:rPr lang="en-US" dirty="0"/>
              <a:t> JL, Brody JG. Food packaging and bisphenol A and </a:t>
            </a:r>
            <a:r>
              <a:rPr lang="en-US" dirty="0" err="1"/>
              <a:t>bis</a:t>
            </a:r>
            <a:r>
              <a:rPr lang="en-US" dirty="0"/>
              <a:t>(2-ethyhexyl) phthalate exposure: findings from a dietary intervention. Environ Health </a:t>
            </a:r>
            <a:r>
              <a:rPr lang="en-US" dirty="0" err="1"/>
              <a:t>Perspect</a:t>
            </a:r>
            <a:r>
              <a:rPr lang="en-US" dirty="0"/>
              <a:t>. 2011 Jul;119(7):914-20. </a:t>
            </a:r>
            <a:r>
              <a:rPr lang="en-US" dirty="0" err="1"/>
              <a:t>doi</a:t>
            </a:r>
            <a:r>
              <a:rPr lang="en-US" dirty="0"/>
              <a:t>: 10.1289/ehp.1003170. </a:t>
            </a:r>
            <a:r>
              <a:rPr lang="en-US" dirty="0" err="1"/>
              <a:t>Epub</a:t>
            </a:r>
            <a:r>
              <a:rPr lang="en-US" dirty="0"/>
              <a:t> 2011 Mar 30. PMID: 21450549; PMCID: PMC3223004.</a:t>
            </a:r>
          </a:p>
        </p:txBody>
      </p:sp>
      <p:sp>
        <p:nvSpPr>
          <p:cNvPr id="4" name="Slide Number Placeholder 3"/>
          <p:cNvSpPr>
            <a:spLocks noGrp="1"/>
          </p:cNvSpPr>
          <p:nvPr>
            <p:ph type="sldNum" sz="quarter" idx="10"/>
          </p:nvPr>
        </p:nvSpPr>
        <p:spPr/>
        <p:txBody>
          <a:bodyPr/>
          <a:lstStyle/>
          <a:p>
            <a:fld id="{345A525E-3ED6-4C73-B4FF-F9A811FC8F48}" type="slidenum">
              <a:rPr lang="en-US" smtClean="0"/>
              <a:pPr/>
              <a:t>40</a:t>
            </a:fld>
            <a:endParaRPr lang="en-US"/>
          </a:p>
        </p:txBody>
      </p:sp>
    </p:spTree>
    <p:extLst>
      <p:ext uri="{BB962C8B-B14F-4D97-AF65-F5344CB8AC3E}">
        <p14:creationId xmlns:p14="http://schemas.microsoft.com/office/powerpoint/2010/main" val="1925910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err="1">
                <a:solidFill>
                  <a:schemeClr val="tx1"/>
                </a:solidFill>
                <a:latin typeface="+mn-lt"/>
                <a:ea typeface="+mn-ea"/>
                <a:cs typeface="+mn-cs"/>
              </a:rPr>
              <a:t>Chavarro</a:t>
            </a:r>
            <a:r>
              <a:rPr lang="en-US" sz="1200" b="0" i="0" u="none" strike="noStrike" kern="1200" baseline="0" dirty="0">
                <a:solidFill>
                  <a:schemeClr val="tx1"/>
                </a:solidFill>
                <a:latin typeface="+mn-lt"/>
                <a:ea typeface="+mn-ea"/>
                <a:cs typeface="+mn-cs"/>
              </a:rPr>
              <a:t> and colleagues23 (2007-2010) prospectively followed a cohort of 17,544 women (Nurses’ Health Study II) without a history of infertility for 8</a:t>
            </a:r>
          </a:p>
          <a:p>
            <a:r>
              <a:rPr lang="en-US" sz="1200" b="0" i="0" u="none" strike="noStrike" kern="1200" baseline="0" dirty="0">
                <a:solidFill>
                  <a:schemeClr val="tx1"/>
                </a:solidFill>
                <a:latin typeface="+mn-lt"/>
                <a:ea typeface="+mn-ea"/>
                <a:cs typeface="+mn-cs"/>
              </a:rPr>
              <a:t>years as they tried to become pregnant or became pregnant. The aim was to examine modifiable risk factors of women who became pregnant versus</a:t>
            </a:r>
          </a:p>
          <a:p>
            <a:r>
              <a:rPr lang="en-US" sz="1200" b="0" i="0" u="none" strike="noStrike" kern="1200" baseline="0" dirty="0">
                <a:solidFill>
                  <a:schemeClr val="tx1"/>
                </a:solidFill>
                <a:latin typeface="+mn-lt"/>
                <a:ea typeface="+mn-ea"/>
                <a:cs typeface="+mn-cs"/>
              </a:rPr>
              <a:t>those who did not in this observational study. </a:t>
            </a:r>
            <a:r>
              <a:rPr lang="en-US" sz="1200" b="0" i="0" u="none" strike="noStrike" kern="1200" baseline="0" dirty="0" err="1">
                <a:solidFill>
                  <a:schemeClr val="tx1"/>
                </a:solidFill>
                <a:latin typeface="+mn-lt"/>
                <a:ea typeface="+mn-ea"/>
                <a:cs typeface="+mn-cs"/>
              </a:rPr>
              <a:t>Lowrisk</a:t>
            </a:r>
            <a:r>
              <a:rPr lang="en-US" sz="1200" b="0" i="0" u="none" strike="noStrike" kern="1200" baseline="0" dirty="0">
                <a:solidFill>
                  <a:schemeClr val="tx1"/>
                </a:solidFill>
                <a:latin typeface="+mn-lt"/>
                <a:ea typeface="+mn-ea"/>
                <a:cs typeface="+mn-cs"/>
              </a:rPr>
              <a:t> lifestyle factors, including diet, weight control, and physical activity, were associated with a 69%</a:t>
            </a:r>
          </a:p>
          <a:p>
            <a:r>
              <a:rPr lang="en-US" sz="1200" b="0" i="0" u="none" strike="noStrike" kern="1200" baseline="0" dirty="0">
                <a:solidFill>
                  <a:schemeClr val="tx1"/>
                </a:solidFill>
                <a:latin typeface="+mn-lt"/>
                <a:ea typeface="+mn-ea"/>
                <a:cs typeface="+mn-cs"/>
              </a:rPr>
              <a:t>lower risk of ovulatory disorder infertility. </a:t>
            </a:r>
          </a:p>
          <a:p>
            <a:r>
              <a:rPr lang="en-US" sz="1200" b="0" i="0" u="none" strike="noStrike" kern="1200" baseline="0" dirty="0">
                <a:solidFill>
                  <a:schemeClr val="tx1"/>
                </a:solidFill>
                <a:latin typeface="+mn-lt"/>
                <a:ea typeface="+mn-ea"/>
                <a:cs typeface="+mn-cs"/>
              </a:rPr>
              <a:t>Because PCOS and anovulation contribute significantly to infertility, some of the recommendations are geared to this population. For example,</a:t>
            </a:r>
          </a:p>
          <a:p>
            <a:r>
              <a:rPr lang="en-US" sz="1200" b="0" i="0" u="none" strike="noStrike" kern="1200" baseline="0" dirty="0">
                <a:solidFill>
                  <a:schemeClr val="tx1"/>
                </a:solidFill>
                <a:latin typeface="+mn-lt"/>
                <a:ea typeface="+mn-ea"/>
                <a:cs typeface="+mn-cs"/>
              </a:rPr>
              <a:t>the recommendation to avoid skim milk and drink whole milk is because skim milk has more of a stimulant effect on Insulin Growth Factor-1, leading to</a:t>
            </a:r>
          </a:p>
          <a:p>
            <a:r>
              <a:rPr lang="en-US" sz="1200" b="0" i="0" u="none" strike="noStrike" kern="1200" baseline="0" dirty="0">
                <a:solidFill>
                  <a:schemeClr val="tx1"/>
                </a:solidFill>
                <a:latin typeface="+mn-lt"/>
                <a:ea typeface="+mn-ea"/>
                <a:cs typeface="+mn-cs"/>
              </a:rPr>
              <a:t>more insulin resistance, which is tied to the pathogenesis of PCOS. to all women of childbearing age:</a:t>
            </a:r>
          </a:p>
          <a:p>
            <a:r>
              <a:rPr lang="en-US" sz="1200" b="0" i="0" u="none" strike="noStrike" kern="1200" baseline="0" dirty="0">
                <a:solidFill>
                  <a:schemeClr val="tx1"/>
                </a:solidFill>
                <a:latin typeface="+mn-lt"/>
                <a:ea typeface="+mn-ea"/>
                <a:cs typeface="+mn-cs"/>
              </a:rPr>
              <a:t> Take a daily multivitamin containing folic acid 400 mcg (4 mg if previous child with neural tube defect) that does not exceed recommended</a:t>
            </a:r>
          </a:p>
          <a:p>
            <a:r>
              <a:rPr lang="en-US" sz="1200" b="0" i="0" u="none" strike="noStrike" kern="1200" baseline="0" dirty="0">
                <a:solidFill>
                  <a:schemeClr val="tx1"/>
                </a:solidFill>
                <a:latin typeface="+mn-lt"/>
                <a:ea typeface="+mn-ea"/>
                <a:cs typeface="+mn-cs"/>
              </a:rPr>
              <a:t>daily allowances</a:t>
            </a:r>
          </a:p>
          <a:p>
            <a:r>
              <a:rPr lang="en-US" sz="1200" b="0" i="0" u="none" strike="noStrike" kern="1200" baseline="0" dirty="0">
                <a:solidFill>
                  <a:schemeClr val="tx1"/>
                </a:solidFill>
                <a:latin typeface="+mn-lt"/>
                <a:ea typeface="+mn-ea"/>
                <a:cs typeface="+mn-cs"/>
              </a:rPr>
              <a:t> Get 18 mg/day of iron from foods and/or supplements</a:t>
            </a:r>
          </a:p>
          <a:p>
            <a:r>
              <a:rPr lang="en-US" sz="1200" b="0" i="0" u="none" strike="noStrike" kern="1200" baseline="0" dirty="0">
                <a:solidFill>
                  <a:schemeClr val="tx1"/>
                </a:solidFill>
                <a:latin typeface="+mn-lt"/>
                <a:ea typeface="+mn-ea"/>
                <a:cs typeface="+mn-cs"/>
              </a:rPr>
              <a:t> Limit saturated fat  8% of daily intake</a:t>
            </a:r>
          </a:p>
          <a:p>
            <a:r>
              <a:rPr lang="en-US" sz="1200" b="0" i="0" u="none" strike="noStrike" kern="1200" baseline="0" dirty="0">
                <a:solidFill>
                  <a:schemeClr val="tx1"/>
                </a:solidFill>
                <a:latin typeface="+mn-lt"/>
                <a:ea typeface="+mn-ea"/>
                <a:cs typeface="+mn-cs"/>
              </a:rPr>
              <a:t> Consume a daily serving of a full-fat dairy food, such as whole milk, ice cream, or cheese; 1000-1300 mg of calcium via food and supplement</a:t>
            </a:r>
          </a:p>
          <a:p>
            <a:r>
              <a:rPr lang="en-US" sz="1200" b="1" i="0" u="none" strike="noStrike" kern="1200" baseline="0" dirty="0">
                <a:solidFill>
                  <a:schemeClr val="tx1"/>
                </a:solidFill>
                <a:latin typeface="+mn-lt"/>
                <a:ea typeface="+mn-ea"/>
                <a:cs typeface="+mn-cs"/>
              </a:rPr>
              <a:t>Women need healthy fats to make hormones. Avoid low-fat dairy as it contains more IGF-1 which leads to insulin resistance.</a:t>
            </a:r>
          </a:p>
          <a:p>
            <a:r>
              <a:rPr lang="en-US" sz="1200" b="0" i="0" u="none" strike="noStrike" kern="1200" baseline="0" dirty="0">
                <a:solidFill>
                  <a:schemeClr val="tx1"/>
                </a:solidFill>
                <a:latin typeface="+mn-lt"/>
                <a:ea typeface="+mn-ea"/>
                <a:cs typeface="+mn-cs"/>
              </a:rPr>
              <a:t> Avoid </a:t>
            </a:r>
            <a:r>
              <a:rPr lang="en-US" sz="1200" b="0" i="0" u="none" strike="noStrike" kern="1200" baseline="0" dirty="0" err="1">
                <a:solidFill>
                  <a:schemeClr val="tx1"/>
                </a:solidFill>
                <a:latin typeface="+mn-lt"/>
                <a:ea typeface="+mn-ea"/>
                <a:cs typeface="+mn-cs"/>
              </a:rPr>
              <a:t>transfats</a:t>
            </a:r>
            <a:r>
              <a:rPr lang="en-US" sz="1200" b="0" i="0" u="none" strike="noStrike" kern="1200" baseline="0" dirty="0">
                <a:solidFill>
                  <a:schemeClr val="tx1"/>
                </a:solidFill>
                <a:latin typeface="+mn-lt"/>
                <a:ea typeface="+mn-ea"/>
                <a:cs typeface="+mn-cs"/>
              </a:rPr>
              <a:t>: any product with partially hydrogenated vegetable oil; don’t bake with shortening, don’t eat fried foods (most commercial</a:t>
            </a:r>
          </a:p>
          <a:p>
            <a:r>
              <a:rPr lang="en-US" sz="1200" b="0" i="0" u="none" strike="noStrike" kern="1200" baseline="0" dirty="0">
                <a:solidFill>
                  <a:schemeClr val="tx1"/>
                </a:solidFill>
                <a:latin typeface="+mn-lt"/>
                <a:ea typeface="+mn-ea"/>
                <a:cs typeface="+mn-cs"/>
              </a:rPr>
              <a:t>baked goods and fast food). Replace unhealthy fats with healthy types such as monounsaturated or polyunsaturated fats</a:t>
            </a:r>
          </a:p>
          <a:p>
            <a:r>
              <a:rPr lang="en-US" sz="1200" b="0" i="0" u="none" strike="noStrike" kern="1200" baseline="0" dirty="0">
                <a:solidFill>
                  <a:schemeClr val="tx1"/>
                </a:solidFill>
                <a:latin typeface="+mn-lt"/>
                <a:ea typeface="+mn-ea"/>
                <a:cs typeface="+mn-cs"/>
              </a:rPr>
              <a:t> Do eat oils, omega-3, and nuts (10%-15% of daily calories or 22-27 gm). Drink water (plain, flavored, sparkling) instead of sodas</a:t>
            </a:r>
          </a:p>
          <a:p>
            <a:r>
              <a:rPr lang="en-US" sz="1200" b="0" i="0" u="none" strike="noStrike" kern="1200" baseline="0" dirty="0">
                <a:solidFill>
                  <a:schemeClr val="tx1"/>
                </a:solidFill>
                <a:latin typeface="+mn-lt"/>
                <a:ea typeface="+mn-ea"/>
                <a:cs typeface="+mn-cs"/>
              </a:rPr>
              <a:t> Choose organic popcorn instead of chips.  Slow the carbs (slowly digested, rich in fiber), focusing on quality and diversity: whole grains, whole grain pastas, beans, vegetables,</a:t>
            </a:r>
          </a:p>
          <a:p>
            <a:r>
              <a:rPr lang="en-US" sz="1200" b="0" i="0" u="none" strike="noStrike" kern="1200" baseline="0" dirty="0">
                <a:solidFill>
                  <a:schemeClr val="tx1"/>
                </a:solidFill>
                <a:latin typeface="+mn-lt"/>
                <a:ea typeface="+mn-ea"/>
                <a:cs typeface="+mn-cs"/>
              </a:rPr>
              <a:t>and whole fruit An estimated 20% of ovulatory infertility could be avoided if women consumed  3 multivitamins per week. The intake of folic acid, iron and</a:t>
            </a:r>
          </a:p>
          <a:p>
            <a:r>
              <a:rPr lang="en-US" sz="1200" b="0" i="0" u="none" strike="noStrike" kern="1200" baseline="0" dirty="0">
                <a:solidFill>
                  <a:schemeClr val="tx1"/>
                </a:solidFill>
                <a:latin typeface="+mn-lt"/>
                <a:ea typeface="+mn-ea"/>
                <a:cs typeface="+mn-cs"/>
              </a:rPr>
              <a:t>vitamins B1, B2, and D decreases ovulatory infertility.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Chavarro</a:t>
            </a:r>
            <a:r>
              <a:rPr lang="en-US" sz="1200" b="0" i="0" u="none" strike="noStrike" kern="1200" baseline="0" dirty="0">
                <a:solidFill>
                  <a:schemeClr val="tx1"/>
                </a:solidFill>
                <a:latin typeface="+mn-lt"/>
                <a:ea typeface="+mn-ea"/>
                <a:cs typeface="+mn-cs"/>
              </a:rPr>
              <a:t> JE, Willet WC. The Fertility Diet. New York: McGraw-Hill; 2007.</a:t>
            </a:r>
          </a:p>
          <a:p>
            <a:r>
              <a:rPr lang="en-US" sz="1200" b="0" i="0" u="none" strike="noStrike" kern="1200" baseline="0" dirty="0">
                <a:solidFill>
                  <a:schemeClr val="tx1"/>
                </a:solidFill>
                <a:latin typeface="+mn-lt"/>
                <a:ea typeface="+mn-ea"/>
                <a:cs typeface="+mn-cs"/>
              </a:rPr>
              <a:t>Gardiner PM, Nelson L, </a:t>
            </a:r>
            <a:r>
              <a:rPr lang="en-US" sz="1200" b="0" i="0" u="none" strike="noStrike" kern="1200" baseline="0" dirty="0" err="1">
                <a:solidFill>
                  <a:schemeClr val="tx1"/>
                </a:solidFill>
                <a:latin typeface="+mn-lt"/>
                <a:ea typeface="+mn-ea"/>
                <a:cs typeface="+mn-cs"/>
              </a:rPr>
              <a:t>Shellhaas</a:t>
            </a:r>
            <a:r>
              <a:rPr lang="en-US" sz="1200" b="0" i="0" u="none" strike="noStrike" kern="1200" baseline="0" dirty="0">
                <a:solidFill>
                  <a:schemeClr val="tx1"/>
                </a:solidFill>
                <a:latin typeface="+mn-lt"/>
                <a:ea typeface="+mn-ea"/>
                <a:cs typeface="+mn-cs"/>
              </a:rPr>
              <a:t> CS, et al. The clinical content of preconception care: nutrition and dietary supplements. Am J </a:t>
            </a:r>
            <a:r>
              <a:rPr lang="en-US" sz="1200" b="0" i="0" u="none" strike="noStrike" kern="1200" baseline="0" dirty="0" err="1">
                <a:solidFill>
                  <a:schemeClr val="tx1"/>
                </a:solidFill>
                <a:latin typeface="+mn-lt"/>
                <a:ea typeface="+mn-ea"/>
                <a:cs typeface="+mn-cs"/>
              </a:rPr>
              <a:t>Obstet</a:t>
            </a:r>
            <a:r>
              <a:rPr lang="en-US" sz="1200" b="0" i="0" u="none" strike="noStrike" kern="1200" baseline="0" dirty="0">
                <a:solidFill>
                  <a:schemeClr val="tx1"/>
                </a:solidFill>
                <a:latin typeface="+mn-lt"/>
                <a:ea typeface="+mn-ea"/>
                <a:cs typeface="+mn-cs"/>
              </a:rPr>
              <a:t> Gynecol.</a:t>
            </a:r>
          </a:p>
          <a:p>
            <a:r>
              <a:rPr lang="en-US" sz="1200" b="0" i="0" u="none" strike="noStrike" kern="1200" baseline="0" dirty="0">
                <a:solidFill>
                  <a:schemeClr val="tx1"/>
                </a:solidFill>
                <a:latin typeface="+mn-lt"/>
                <a:ea typeface="+mn-ea"/>
                <a:cs typeface="+mn-cs"/>
              </a:rPr>
              <a:t>2008;199(6 </a:t>
            </a:r>
            <a:r>
              <a:rPr lang="en-US" sz="1200" b="0" i="0" u="none" strike="noStrike" kern="1200" baseline="0" dirty="0" err="1">
                <a:solidFill>
                  <a:schemeClr val="tx1"/>
                </a:solidFill>
                <a:latin typeface="+mn-lt"/>
                <a:ea typeface="+mn-ea"/>
                <a:cs typeface="+mn-cs"/>
              </a:rPr>
              <a:t>Suppl</a:t>
            </a:r>
            <a:r>
              <a:rPr lang="en-US" sz="1200" b="0" i="0" u="none" strike="noStrike" kern="1200" baseline="0" dirty="0">
                <a:solidFill>
                  <a:schemeClr val="tx1"/>
                </a:solidFill>
                <a:latin typeface="+mn-lt"/>
                <a:ea typeface="+mn-ea"/>
                <a:cs typeface="+mn-cs"/>
              </a:rPr>
              <a:t> 2):S345-S356.</a:t>
            </a:r>
          </a:p>
          <a:p>
            <a:r>
              <a:rPr lang="en-US" sz="1200" b="0" i="0" u="none" strike="noStrike" kern="1200" baseline="0" dirty="0" err="1">
                <a:solidFill>
                  <a:schemeClr val="tx1"/>
                </a:solidFill>
                <a:latin typeface="+mn-lt"/>
                <a:ea typeface="+mn-ea"/>
                <a:cs typeface="+mn-cs"/>
              </a:rPr>
              <a:t>Chavarro</a:t>
            </a:r>
            <a:r>
              <a:rPr lang="en-US" sz="1200" b="0" i="0" u="none" strike="noStrike" kern="1200" baseline="0" dirty="0">
                <a:solidFill>
                  <a:schemeClr val="tx1"/>
                </a:solidFill>
                <a:latin typeface="+mn-lt"/>
                <a:ea typeface="+mn-ea"/>
                <a:cs typeface="+mn-cs"/>
              </a:rPr>
              <a:t> JE, Rich-Edwards JW, </a:t>
            </a:r>
            <a:r>
              <a:rPr lang="en-US" sz="1200" b="0" i="0" u="none" strike="noStrike" kern="1200" baseline="0" dirty="0" err="1">
                <a:solidFill>
                  <a:schemeClr val="tx1"/>
                </a:solidFill>
                <a:latin typeface="+mn-lt"/>
                <a:ea typeface="+mn-ea"/>
                <a:cs typeface="+mn-cs"/>
              </a:rPr>
              <a:t>Rosner</a:t>
            </a:r>
            <a:r>
              <a:rPr lang="en-US" sz="1200" b="0" i="0" u="none" strike="noStrike" kern="1200" baseline="0" dirty="0">
                <a:solidFill>
                  <a:schemeClr val="tx1"/>
                </a:solidFill>
                <a:latin typeface="+mn-lt"/>
                <a:ea typeface="+mn-ea"/>
                <a:cs typeface="+mn-cs"/>
              </a:rPr>
              <a:t> BA, Willett WC. Use of multivitamins, intake of B vitamins, and risk of ovulatory infertility. </a:t>
            </a:r>
            <a:r>
              <a:rPr lang="en-US" sz="1200" b="0" i="0" u="none" strike="noStrike" kern="1200" baseline="0" dirty="0" err="1">
                <a:solidFill>
                  <a:schemeClr val="tx1"/>
                </a:solidFill>
                <a:latin typeface="+mn-lt"/>
                <a:ea typeface="+mn-ea"/>
                <a:cs typeface="+mn-cs"/>
              </a:rPr>
              <a:t>Fertil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Steril</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2008;89:668-676.</a:t>
            </a:r>
          </a:p>
          <a:p>
            <a:r>
              <a:rPr lang="en-US" sz="1200" b="0" i="0" u="none" strike="noStrike" kern="1200" baseline="0" dirty="0" err="1">
                <a:solidFill>
                  <a:schemeClr val="tx1"/>
                </a:solidFill>
                <a:latin typeface="+mn-lt"/>
                <a:ea typeface="+mn-ea"/>
                <a:cs typeface="+mn-cs"/>
              </a:rPr>
              <a:t>Westphal</a:t>
            </a:r>
            <a:r>
              <a:rPr lang="en-US" sz="1200" b="0" i="0" u="none" strike="noStrike" kern="1200" baseline="0" dirty="0">
                <a:solidFill>
                  <a:schemeClr val="tx1"/>
                </a:solidFill>
                <a:latin typeface="+mn-lt"/>
                <a:ea typeface="+mn-ea"/>
                <a:cs typeface="+mn-cs"/>
              </a:rPr>
              <a:t> LM, </a:t>
            </a:r>
            <a:r>
              <a:rPr lang="en-US" sz="1200" b="0" i="0" u="none" strike="noStrike" kern="1200" baseline="0" dirty="0" err="1">
                <a:solidFill>
                  <a:schemeClr val="tx1"/>
                </a:solidFill>
                <a:latin typeface="+mn-lt"/>
                <a:ea typeface="+mn-ea"/>
                <a:cs typeface="+mn-cs"/>
              </a:rPr>
              <a:t>Polan</a:t>
            </a:r>
            <a:r>
              <a:rPr lang="en-US" sz="1200" b="0" i="0" u="none" strike="noStrike" kern="1200" baseline="0" dirty="0">
                <a:solidFill>
                  <a:schemeClr val="tx1"/>
                </a:solidFill>
                <a:latin typeface="+mn-lt"/>
                <a:ea typeface="+mn-ea"/>
                <a:cs typeface="+mn-cs"/>
              </a:rPr>
              <a:t> ML, </a:t>
            </a:r>
            <a:r>
              <a:rPr lang="en-US" sz="1200" b="0" i="0" u="none" strike="noStrike" kern="1200" baseline="0" dirty="0" err="1">
                <a:solidFill>
                  <a:schemeClr val="tx1"/>
                </a:solidFill>
                <a:latin typeface="+mn-lt"/>
                <a:ea typeface="+mn-ea"/>
                <a:cs typeface="+mn-cs"/>
              </a:rPr>
              <a:t>Trant</a:t>
            </a:r>
            <a:r>
              <a:rPr lang="en-US" sz="1200" b="0" i="0" u="none" strike="noStrike" kern="1200" baseline="0" dirty="0">
                <a:solidFill>
                  <a:schemeClr val="tx1"/>
                </a:solidFill>
                <a:latin typeface="+mn-lt"/>
                <a:ea typeface="+mn-ea"/>
                <a:cs typeface="+mn-cs"/>
              </a:rPr>
              <a:t> AS. Double-blind, placebo-controlled study of </a:t>
            </a:r>
            <a:r>
              <a:rPr lang="en-US" sz="1200" b="0" i="0" u="none" strike="noStrike" kern="1200" baseline="0" dirty="0" err="1">
                <a:solidFill>
                  <a:schemeClr val="tx1"/>
                </a:solidFill>
                <a:latin typeface="+mn-lt"/>
                <a:ea typeface="+mn-ea"/>
                <a:cs typeface="+mn-cs"/>
              </a:rPr>
              <a:t>Fertilityblend</a:t>
            </a:r>
            <a:r>
              <a:rPr lang="en-US" sz="1200" b="0" i="0" u="none" strike="noStrike" kern="1200" baseline="0" dirty="0">
                <a:solidFill>
                  <a:schemeClr val="tx1"/>
                </a:solidFill>
                <a:latin typeface="+mn-lt"/>
                <a:ea typeface="+mn-ea"/>
                <a:cs typeface="+mn-cs"/>
              </a:rPr>
              <a:t>: a nutritional supplement for improving fertility in women. </a:t>
            </a:r>
            <a:r>
              <a:rPr lang="en-US" sz="1200" b="0" i="0" u="none" strike="noStrike" kern="1200" baseline="0" dirty="0" err="1">
                <a:solidFill>
                  <a:schemeClr val="tx1"/>
                </a:solidFill>
                <a:latin typeface="+mn-lt"/>
                <a:ea typeface="+mn-ea"/>
                <a:cs typeface="+mn-cs"/>
              </a:rPr>
              <a:t>Clin</a:t>
            </a:r>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Exp</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Obstet</a:t>
            </a:r>
            <a:r>
              <a:rPr lang="en-US" sz="1200" b="0" i="0" u="none" strike="noStrike" kern="1200" baseline="0" dirty="0">
                <a:solidFill>
                  <a:schemeClr val="tx1"/>
                </a:solidFill>
                <a:latin typeface="+mn-lt"/>
                <a:ea typeface="+mn-ea"/>
                <a:cs typeface="+mn-cs"/>
              </a:rPr>
              <a:t> Gynecol. 2006;33:205-208..</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42</a:t>
            </a:fld>
            <a:endParaRPr lang="en-US"/>
          </a:p>
        </p:txBody>
      </p:sp>
    </p:spTree>
    <p:extLst>
      <p:ext uri="{BB962C8B-B14F-4D97-AF65-F5344CB8AC3E}">
        <p14:creationId xmlns:p14="http://schemas.microsoft.com/office/powerpoint/2010/main" val="4059838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679">
              <a:defRPr/>
            </a:pPr>
            <a:r>
              <a:rPr lang="en-US" dirty="0"/>
              <a:t>These recommendations were based on a retrospective study of data from the Nurses Health Study II (1991-1999) looking at modifiable risk factors of women who became pregnant versus those who did not. Because PCOS and </a:t>
            </a:r>
            <a:r>
              <a:rPr lang="en-US" dirty="0" err="1"/>
              <a:t>anovulation</a:t>
            </a:r>
            <a:r>
              <a:rPr lang="en-US" dirty="0"/>
              <a:t> contributes significantly to infertility some of the recommendations are geared to this population. For example, the recommendation to avoid skim milk and drink whole milk is based on the fact that skim milk has a more stimulant effect of Insulin Growth Factor-1, leading to more insulin resistance, which is tied to the pathogenesis of PCOS.</a:t>
            </a:r>
            <a:r>
              <a:rPr lang="en-US" baseline="30000" dirty="0"/>
              <a:t>22 </a:t>
            </a:r>
            <a:r>
              <a:rPr lang="en-US" dirty="0"/>
              <a:t>Many of the recommendations are the same that most NPs would make to all women of childbearing age:</a:t>
            </a:r>
          </a:p>
          <a:p>
            <a:endParaRPr lang="en-US" dirty="0"/>
          </a:p>
          <a:p>
            <a:r>
              <a:rPr lang="en-US" baseline="30000" dirty="0"/>
              <a:t> </a:t>
            </a:r>
            <a:endParaRPr lang="en-US" dirty="0"/>
          </a:p>
          <a:p>
            <a:r>
              <a:rPr lang="en-US" dirty="0"/>
              <a:t>Research suggests a strong inverse relationship between folic acid intake and </a:t>
            </a:r>
            <a:r>
              <a:rPr lang="en-US" dirty="0" err="1"/>
              <a:t>ovulatory</a:t>
            </a:r>
            <a:r>
              <a:rPr lang="en-US" dirty="0"/>
              <a:t> infertility. </a:t>
            </a:r>
            <a:r>
              <a:rPr lang="en-US" baseline="30000" dirty="0"/>
              <a:t>24,25</a:t>
            </a:r>
            <a:r>
              <a:rPr lang="en-US" dirty="0"/>
              <a:t> An estimated 20% of </a:t>
            </a:r>
            <a:r>
              <a:rPr lang="en-US" dirty="0" err="1"/>
              <a:t>ovulatory</a:t>
            </a:r>
            <a:r>
              <a:rPr lang="en-US" dirty="0"/>
              <a:t> infertility could be avoided if women consumed </a:t>
            </a:r>
            <a:r>
              <a:rPr lang="en-US" u="sng" dirty="0"/>
              <a:t>&gt;</a:t>
            </a:r>
            <a:r>
              <a:rPr lang="en-US" dirty="0"/>
              <a:t>3 multivitamins per week. The intake of folic acid, iron, vitamins B1, B2, and D weakened the inverse association between multivitamins and ovulatory infertility. Folic acid supplementation is already recommended to prevent neural-tube defects. The added effect of decreasing </a:t>
            </a:r>
            <a:r>
              <a:rPr lang="en-US" dirty="0" err="1"/>
              <a:t>ovulatory</a:t>
            </a:r>
            <a:r>
              <a:rPr lang="en-US" dirty="0"/>
              <a:t> infertility is a plus.</a:t>
            </a:r>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44</a:t>
            </a:fld>
            <a:endParaRPr lang="en-US"/>
          </a:p>
        </p:txBody>
      </p:sp>
    </p:spTree>
    <p:extLst>
      <p:ext uri="{BB962C8B-B14F-4D97-AF65-F5344CB8AC3E}">
        <p14:creationId xmlns:p14="http://schemas.microsoft.com/office/powerpoint/2010/main" val="307426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Temporal</a:t>
            </a:r>
            <a:r>
              <a:rPr lang="en-US" baseline="0" dirty="0"/>
              <a:t> trends 1973-2011; 198 study meta-analysis in Western Europe, North America, Australia and NZ</a:t>
            </a:r>
          </a:p>
          <a:p>
            <a:r>
              <a:rPr lang="en-US" baseline="0" dirty="0"/>
              <a:t>Average male sperm count in these studies fell by 52.3%</a:t>
            </a:r>
          </a:p>
          <a:p>
            <a:endParaRPr lang="en-US" baseline="0" dirty="0"/>
          </a:p>
          <a:p>
            <a:r>
              <a:rPr lang="en-US" sz="1300" b="1" dirty="0"/>
              <a:t>Wider implications: </a:t>
            </a:r>
            <a:r>
              <a:rPr lang="en-US" sz="1300" dirty="0"/>
              <a:t>This comprehensive meta-regression analysis reports a significant decline in sperm counts (as measured by SC and TSC) between 1973 and 2011, driven by a 50-60% decline among men unselected by fertility from North America, Europe, Australia and New Zealand. </a:t>
            </a:r>
          </a:p>
          <a:p>
            <a:r>
              <a:rPr lang="en-US" sz="1300" dirty="0"/>
              <a:t>Because of the significant public health implications of these results, research on the causes of this continuing decline is urgently needed.</a:t>
            </a:r>
          </a:p>
          <a:p>
            <a:endParaRPr lang="en-US" sz="1300" baseline="0" dirty="0"/>
          </a:p>
          <a:p>
            <a:r>
              <a:rPr lang="en-US" sz="1300" baseline="0" dirty="0"/>
              <a:t>References</a:t>
            </a:r>
          </a:p>
          <a:p>
            <a:endParaRPr lang="en-US" sz="1300" baseline="0" dirty="0"/>
          </a:p>
          <a:p>
            <a:r>
              <a:rPr lang="en-US" sz="1200" b="0" i="0" kern="1200" dirty="0">
                <a:solidFill>
                  <a:schemeClr val="tx1"/>
                </a:solidFill>
                <a:effectLst/>
                <a:latin typeface="+mn-lt"/>
                <a:ea typeface="+mn-ea"/>
                <a:cs typeface="+mn-cs"/>
              </a:rPr>
              <a:t>Levine, H., </a:t>
            </a:r>
            <a:r>
              <a:rPr lang="en-US" sz="1200" b="0" i="0" kern="1200" dirty="0" err="1">
                <a:solidFill>
                  <a:schemeClr val="tx1"/>
                </a:solidFill>
                <a:effectLst/>
                <a:latin typeface="+mn-lt"/>
                <a:ea typeface="+mn-ea"/>
                <a:cs typeface="+mn-cs"/>
              </a:rPr>
              <a:t>Jørgensen</a:t>
            </a:r>
            <a:r>
              <a:rPr lang="en-US" sz="1200" b="0" i="0" kern="1200" dirty="0">
                <a:solidFill>
                  <a:schemeClr val="tx1"/>
                </a:solidFill>
                <a:effectLst/>
                <a:latin typeface="+mn-lt"/>
                <a:ea typeface="+mn-ea"/>
                <a:cs typeface="+mn-cs"/>
              </a:rPr>
              <a:t>, N., Martino-Andrade, A., </a:t>
            </a:r>
            <a:r>
              <a:rPr lang="en-US" sz="1200" b="0" i="0" kern="1200" dirty="0" err="1">
                <a:solidFill>
                  <a:schemeClr val="tx1"/>
                </a:solidFill>
                <a:effectLst/>
                <a:latin typeface="+mn-lt"/>
                <a:ea typeface="+mn-ea"/>
                <a:cs typeface="+mn-cs"/>
              </a:rPr>
              <a:t>Mendiola</a:t>
            </a:r>
            <a:r>
              <a:rPr lang="en-US" sz="1200" b="0" i="0" kern="1200" dirty="0">
                <a:solidFill>
                  <a:schemeClr val="tx1"/>
                </a:solidFill>
                <a:effectLst/>
                <a:latin typeface="+mn-lt"/>
                <a:ea typeface="+mn-ea"/>
                <a:cs typeface="+mn-cs"/>
              </a:rPr>
              <a:t>, J., Weksler-</a:t>
            </a:r>
            <a:r>
              <a:rPr lang="en-US" sz="1200" b="0" i="0" kern="1200" dirty="0" err="1">
                <a:solidFill>
                  <a:schemeClr val="tx1"/>
                </a:solidFill>
                <a:effectLst/>
                <a:latin typeface="+mn-lt"/>
                <a:ea typeface="+mn-ea"/>
                <a:cs typeface="+mn-cs"/>
              </a:rPr>
              <a:t>Derri</a:t>
            </a:r>
            <a:r>
              <a:rPr lang="en-US" sz="1200" b="0" i="0" kern="1200" dirty="0">
                <a:solidFill>
                  <a:schemeClr val="tx1"/>
                </a:solidFill>
                <a:effectLst/>
                <a:latin typeface="+mn-lt"/>
                <a:ea typeface="+mn-ea"/>
                <a:cs typeface="+mn-cs"/>
              </a:rPr>
              <a:t>, D., </a:t>
            </a:r>
            <a:r>
              <a:rPr lang="en-US" sz="1200" b="0" i="0" kern="1200" dirty="0" err="1">
                <a:solidFill>
                  <a:schemeClr val="tx1"/>
                </a:solidFill>
                <a:effectLst/>
                <a:latin typeface="+mn-lt"/>
                <a:ea typeface="+mn-ea"/>
                <a:cs typeface="+mn-cs"/>
              </a:rPr>
              <a:t>Mindlis</a:t>
            </a:r>
            <a:r>
              <a:rPr lang="en-US" sz="1200" b="0" i="0" kern="1200" dirty="0">
                <a:solidFill>
                  <a:schemeClr val="tx1"/>
                </a:solidFill>
                <a:effectLst/>
                <a:latin typeface="+mn-lt"/>
                <a:ea typeface="+mn-ea"/>
                <a:cs typeface="+mn-cs"/>
              </a:rPr>
              <a:t>, I., </a:t>
            </a:r>
            <a:r>
              <a:rPr lang="en-US" sz="1200" b="0" i="0" kern="1200" dirty="0" err="1">
                <a:solidFill>
                  <a:schemeClr val="tx1"/>
                </a:solidFill>
                <a:effectLst/>
                <a:latin typeface="+mn-lt"/>
                <a:ea typeface="+mn-ea"/>
                <a:cs typeface="+mn-cs"/>
              </a:rPr>
              <a:t>Pinotti</a:t>
            </a:r>
            <a:r>
              <a:rPr lang="en-US" sz="1200" b="0" i="0" kern="1200" dirty="0">
                <a:solidFill>
                  <a:schemeClr val="tx1"/>
                </a:solidFill>
                <a:effectLst/>
                <a:latin typeface="+mn-lt"/>
                <a:ea typeface="+mn-ea"/>
                <a:cs typeface="+mn-cs"/>
              </a:rPr>
              <a:t>, R., &amp; Swan, S. H. (2017). Temporal trends in sperm count: a systematic review and meta-regression analysis. </a:t>
            </a:r>
            <a:r>
              <a:rPr lang="en-US" sz="1200" b="0" i="1" kern="1200" dirty="0">
                <a:solidFill>
                  <a:schemeClr val="tx1"/>
                </a:solidFill>
                <a:effectLst/>
                <a:latin typeface="+mn-lt"/>
                <a:ea typeface="+mn-ea"/>
                <a:cs typeface="+mn-cs"/>
              </a:rPr>
              <a:t>Human reproduction update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23</a:t>
            </a:r>
            <a:r>
              <a:rPr lang="en-US" sz="1200" b="0" i="0" kern="1200" dirty="0">
                <a:solidFill>
                  <a:schemeClr val="tx1"/>
                </a:solidFill>
                <a:effectLst/>
                <a:latin typeface="+mn-lt"/>
                <a:ea typeface="+mn-ea"/>
                <a:cs typeface="+mn-cs"/>
              </a:rPr>
              <a:t>(6), 646–659. https://doi.org/10.1093/humupd/dmx022</a:t>
            </a:r>
            <a:endParaRPr lang="en-US" baseline="0" dirty="0"/>
          </a:p>
          <a:p>
            <a:endParaRPr lang="en-US" baseline="0" dirty="0"/>
          </a:p>
          <a:p>
            <a:pPr defTabSz="916623"/>
            <a:endParaRPr lang="en-US" sz="1300" dirty="0"/>
          </a:p>
          <a:p>
            <a:br>
              <a:rPr lang="en-US" dirty="0"/>
            </a:br>
            <a:endParaRPr lang="en-US" dirty="0"/>
          </a:p>
        </p:txBody>
      </p:sp>
      <p:sp>
        <p:nvSpPr>
          <p:cNvPr id="4" name="Slide Number Placeholder 3"/>
          <p:cNvSpPr>
            <a:spLocks noGrp="1"/>
          </p:cNvSpPr>
          <p:nvPr>
            <p:ph type="sldNum" sz="quarter" idx="10"/>
          </p:nvPr>
        </p:nvSpPr>
        <p:spPr/>
        <p:txBody>
          <a:bodyPr/>
          <a:lstStyle/>
          <a:p>
            <a:fld id="{72778EE9-0C8D-484C-8F8E-AC2F44F370CB}" type="slidenum">
              <a:rPr lang="en-US" smtClean="0"/>
              <a:t>6</a:t>
            </a:fld>
            <a:endParaRPr lang="en-US"/>
          </a:p>
        </p:txBody>
      </p:sp>
    </p:spTree>
    <p:extLst>
      <p:ext uri="{BB962C8B-B14F-4D97-AF65-F5344CB8AC3E}">
        <p14:creationId xmlns:p14="http://schemas.microsoft.com/office/powerpoint/2010/main" val="356768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young adults overestimate the time that they have for optimal fertility and delay</a:t>
            </a:r>
            <a:r>
              <a:rPr lang="en-US" baseline="0" dirty="0"/>
              <a:t> childbearing</a:t>
            </a:r>
          </a:p>
          <a:p>
            <a:endParaRPr lang="en-US" baseline="0" dirty="0"/>
          </a:p>
          <a:p>
            <a:r>
              <a:rPr lang="en-US" baseline="0" dirty="0"/>
              <a:t>Chronic disease effects on reproductive health.: For example, Diabetes leads to more miscarriages. Thyroid disease may suppress ovulation or lead to birth defects. In men, diabetes and thyroid disease may reduce sperm quality and reduce chances of becoming pregnant.</a:t>
            </a:r>
            <a:endParaRPr lang="en-US" dirty="0"/>
          </a:p>
          <a:p>
            <a:endParaRPr lang="en-US" dirty="0"/>
          </a:p>
          <a:p>
            <a:pPr marL="80963"/>
            <a:r>
              <a:rPr lang="en-US" sz="1200" dirty="0"/>
              <a:t>CDC. Fast Stats. </a:t>
            </a:r>
            <a:r>
              <a:rPr lang="en-US" sz="1200" u="sng" dirty="0">
                <a:hlinkClick r:id="rId3"/>
              </a:rPr>
              <a:t>https://www.cdc.gov/reproductivehealth/data_stats/</a:t>
            </a:r>
            <a:r>
              <a:rPr lang="en-US" sz="1200" dirty="0"/>
              <a:t>  </a:t>
            </a:r>
          </a:p>
          <a:p>
            <a:pPr marL="80963"/>
            <a:r>
              <a:rPr lang="en-US" sz="1200" dirty="0"/>
              <a:t>CDC. NSFG. 2018 ; </a:t>
            </a:r>
            <a:r>
              <a:rPr lang="en-US" sz="1200" u="sng" dirty="0">
                <a:hlinkClick r:id="rId4"/>
              </a:rPr>
              <a:t>https://www.cdc.gov/nchs/nsfg/index.htm</a:t>
            </a:r>
            <a:endParaRPr lang="en-US" sz="1200" dirty="0"/>
          </a:p>
          <a:p>
            <a:endParaRPr lang="en-US" dirty="0"/>
          </a:p>
          <a:p>
            <a:endParaRPr lang="en-US" dirty="0"/>
          </a:p>
          <a:p>
            <a:r>
              <a:rPr lang="en-US" dirty="0"/>
              <a:t>Other</a:t>
            </a:r>
            <a:r>
              <a:rPr lang="en-US" baseline="0" dirty="0"/>
              <a:t> meds: </a:t>
            </a:r>
            <a:r>
              <a:rPr lang="en-US" dirty="0"/>
              <a:t>Erythromycin, gentamicin,</a:t>
            </a:r>
            <a:r>
              <a:rPr lang="en-US" baseline="0" dirty="0"/>
              <a:t> neomycin, nitrofurantoin, tetracycline</a:t>
            </a:r>
          </a:p>
          <a:p>
            <a:r>
              <a:rPr lang="en-US" baseline="0" dirty="0"/>
              <a:t>Dilantin, </a:t>
            </a:r>
            <a:r>
              <a:rPr lang="en-US" baseline="0" dirty="0" err="1"/>
              <a:t>sprironalactone</a:t>
            </a:r>
            <a:r>
              <a:rPr lang="en-US" baseline="0" dirty="0"/>
              <a:t>, Methadone, </a:t>
            </a:r>
            <a:r>
              <a:rPr lang="en-US" baseline="0" dirty="0" err="1"/>
              <a:t>Sulfasalazine,thioridazine</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7</a:t>
            </a:fld>
            <a:endParaRPr lang="en-US"/>
          </a:p>
        </p:txBody>
      </p:sp>
    </p:spTree>
    <p:extLst>
      <p:ext uri="{BB962C8B-B14F-4D97-AF65-F5344CB8AC3E}">
        <p14:creationId xmlns:p14="http://schemas.microsoft.com/office/powerpoint/2010/main" val="234879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Odds</a:t>
            </a:r>
            <a:r>
              <a:rPr lang="en-US" baseline="0" dirty="0"/>
              <a:t> of infertility increase 10% for every 20 pounds overweight </a:t>
            </a:r>
            <a:r>
              <a:rPr lang="en-US" sz="1200" b="0" i="0" kern="1200" dirty="0" err="1">
                <a:solidFill>
                  <a:schemeClr val="tx1"/>
                </a:solidFill>
                <a:effectLst/>
                <a:latin typeface="+mn-lt"/>
                <a:ea typeface="+mn-ea"/>
                <a:cs typeface="+mn-cs"/>
              </a:rPr>
              <a:t>Sallmén</a:t>
            </a:r>
            <a:r>
              <a:rPr lang="en-US" sz="1200" b="0" i="0" kern="1200" dirty="0">
                <a:solidFill>
                  <a:schemeClr val="tx1"/>
                </a:solidFill>
                <a:effectLst/>
                <a:latin typeface="+mn-lt"/>
                <a:ea typeface="+mn-ea"/>
                <a:cs typeface="+mn-cs"/>
              </a:rPr>
              <a:t>, M., Sandler, D. P., </a:t>
            </a:r>
            <a:r>
              <a:rPr lang="en-US" sz="1200" b="0" i="0" kern="1200" dirty="0" err="1">
                <a:solidFill>
                  <a:schemeClr val="tx1"/>
                </a:solidFill>
                <a:effectLst/>
                <a:latin typeface="+mn-lt"/>
                <a:ea typeface="+mn-ea"/>
                <a:cs typeface="+mn-cs"/>
              </a:rPr>
              <a:t>Hoppin</a:t>
            </a:r>
            <a:r>
              <a:rPr lang="en-US" sz="1200" b="0" i="0" kern="1200" dirty="0">
                <a:solidFill>
                  <a:schemeClr val="tx1"/>
                </a:solidFill>
                <a:effectLst/>
                <a:latin typeface="+mn-lt"/>
                <a:ea typeface="+mn-ea"/>
                <a:cs typeface="+mn-cs"/>
              </a:rPr>
              <a:t>, J. A., Blair, A., &amp; Baird, D. D. (2006). Reduced fertility among overweight and obese men. </a:t>
            </a:r>
            <a:r>
              <a:rPr lang="en-US" sz="1200" b="0" i="1" kern="1200" dirty="0">
                <a:solidFill>
                  <a:schemeClr val="tx1"/>
                </a:solidFill>
                <a:effectLst/>
                <a:latin typeface="+mn-lt"/>
                <a:ea typeface="+mn-ea"/>
                <a:cs typeface="+mn-cs"/>
              </a:rPr>
              <a:t>Epidemiology (Cambridge, Mass.)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17</a:t>
            </a:r>
            <a:r>
              <a:rPr lang="en-US" sz="1200" b="0" i="0" kern="1200" dirty="0">
                <a:solidFill>
                  <a:schemeClr val="tx1"/>
                </a:solidFill>
                <a:effectLst/>
                <a:latin typeface="+mn-lt"/>
                <a:ea typeface="+mn-ea"/>
                <a:cs typeface="+mn-cs"/>
              </a:rPr>
              <a:t>(5), 520–523. https://doi.org/10.1097/01.ede.0000229953.76862.e5</a:t>
            </a:r>
          </a:p>
          <a:p>
            <a:endParaRPr lang="en-US" baseline="0" dirty="0"/>
          </a:p>
          <a:p>
            <a:endParaRPr lang="en-US" baseline="0" dirty="0"/>
          </a:p>
          <a:p>
            <a:r>
              <a:rPr lang="en-US" sz="1200" b="0" i="0" kern="1200" dirty="0">
                <a:solidFill>
                  <a:schemeClr val="tx1"/>
                </a:solidFill>
                <a:effectLst/>
                <a:latin typeface="+mn-lt"/>
                <a:ea typeface="+mn-ea"/>
                <a:cs typeface="+mn-cs"/>
              </a:rPr>
              <a:t>Kahn, B. E., &amp; </a:t>
            </a:r>
            <a:r>
              <a:rPr lang="en-US" sz="1200" b="0" i="0" kern="1200" dirty="0" err="1">
                <a:solidFill>
                  <a:schemeClr val="tx1"/>
                </a:solidFill>
                <a:effectLst/>
                <a:latin typeface="+mn-lt"/>
                <a:ea typeface="+mn-ea"/>
                <a:cs typeface="+mn-cs"/>
              </a:rPr>
              <a:t>Brannigan</a:t>
            </a:r>
            <a:r>
              <a:rPr lang="en-US" sz="1200" b="0" i="0" kern="1200" dirty="0">
                <a:solidFill>
                  <a:schemeClr val="tx1"/>
                </a:solidFill>
                <a:effectLst/>
                <a:latin typeface="+mn-lt"/>
                <a:ea typeface="+mn-ea"/>
                <a:cs typeface="+mn-cs"/>
              </a:rPr>
              <a:t>, R. E. (2017). Obesity and male infertility. </a:t>
            </a:r>
            <a:r>
              <a:rPr lang="en-US" sz="1200" b="0" i="1" kern="1200" dirty="0">
                <a:solidFill>
                  <a:schemeClr val="tx1"/>
                </a:solidFill>
                <a:effectLst/>
                <a:latin typeface="+mn-lt"/>
                <a:ea typeface="+mn-ea"/>
                <a:cs typeface="+mn-cs"/>
              </a:rPr>
              <a:t>Current opinion in urology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27</a:t>
            </a:r>
            <a:r>
              <a:rPr lang="en-US" sz="1200" b="0" i="0" kern="1200" dirty="0">
                <a:solidFill>
                  <a:schemeClr val="tx1"/>
                </a:solidFill>
                <a:effectLst/>
                <a:latin typeface="+mn-lt"/>
                <a:ea typeface="+mn-ea"/>
                <a:cs typeface="+mn-cs"/>
              </a:rPr>
              <a:t>(5), 441–445. https://doi.org/10.1097/MOU.0000000000000417</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Leisegang</a:t>
            </a:r>
            <a:r>
              <a:rPr lang="en-US" sz="1200" b="0" i="0" kern="1200" dirty="0">
                <a:solidFill>
                  <a:schemeClr val="tx1"/>
                </a:solidFill>
                <a:effectLst/>
                <a:latin typeface="+mn-lt"/>
                <a:ea typeface="+mn-ea"/>
                <a:cs typeface="+mn-cs"/>
              </a:rPr>
              <a:t>, K., Henkel, R., &amp; Agarwal, A. (2019). Obesity and metabolic syndrome associated with systemic inflammation and the impact on the male reproductive system. </a:t>
            </a:r>
            <a:r>
              <a:rPr lang="en-US" sz="1200" b="0" i="1" kern="1200" dirty="0">
                <a:solidFill>
                  <a:schemeClr val="tx1"/>
                </a:solidFill>
                <a:effectLst/>
                <a:latin typeface="+mn-lt"/>
                <a:ea typeface="+mn-ea"/>
                <a:cs typeface="+mn-cs"/>
              </a:rPr>
              <a:t>American journal of reproductive immunology (New York, N.Y. : 1989)</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82</a:t>
            </a:r>
            <a:r>
              <a:rPr lang="en-US" sz="1200" b="0" i="0" kern="1200" dirty="0">
                <a:solidFill>
                  <a:schemeClr val="tx1"/>
                </a:solidFill>
                <a:effectLst/>
                <a:latin typeface="+mn-lt"/>
                <a:ea typeface="+mn-ea"/>
                <a:cs typeface="+mn-cs"/>
              </a:rPr>
              <a:t>(5), e13178. https://doi.org/10.1111/aji.13178</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8</a:t>
            </a:fld>
            <a:endParaRPr lang="en-US"/>
          </a:p>
        </p:txBody>
      </p:sp>
    </p:spTree>
    <p:extLst>
      <p:ext uri="{BB962C8B-B14F-4D97-AF65-F5344CB8AC3E}">
        <p14:creationId xmlns:p14="http://schemas.microsoft.com/office/powerpoint/2010/main" val="48229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Inconsistent research</a:t>
            </a:r>
            <a:r>
              <a:rPr lang="en-US" sz="1200" b="1" baseline="0" dirty="0"/>
              <a:t> findings though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Ilacqua</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Izzo</a:t>
            </a:r>
            <a:r>
              <a:rPr lang="en-US" sz="1200" b="0" i="0" kern="1200" dirty="0">
                <a:solidFill>
                  <a:schemeClr val="tx1"/>
                </a:solidFill>
                <a:effectLst/>
                <a:latin typeface="+mn-lt"/>
                <a:ea typeface="+mn-ea"/>
                <a:cs typeface="+mn-cs"/>
              </a:rPr>
              <a:t>, G., </a:t>
            </a:r>
            <a:r>
              <a:rPr lang="en-US" sz="1200" b="0" i="0" kern="1200" dirty="0" err="1">
                <a:solidFill>
                  <a:schemeClr val="tx1"/>
                </a:solidFill>
                <a:effectLst/>
                <a:latin typeface="+mn-lt"/>
                <a:ea typeface="+mn-ea"/>
                <a:cs typeface="+mn-cs"/>
              </a:rPr>
              <a:t>Emerenziani</a:t>
            </a:r>
            <a:r>
              <a:rPr lang="en-US" sz="1200" b="0" i="0" kern="1200" dirty="0">
                <a:solidFill>
                  <a:schemeClr val="tx1"/>
                </a:solidFill>
                <a:effectLst/>
                <a:latin typeface="+mn-lt"/>
                <a:ea typeface="+mn-ea"/>
                <a:cs typeface="+mn-cs"/>
              </a:rPr>
              <a:t>, G. P., </a:t>
            </a:r>
            <a:r>
              <a:rPr lang="en-US" sz="1200" b="0" i="0" kern="1200" dirty="0" err="1">
                <a:solidFill>
                  <a:schemeClr val="tx1"/>
                </a:solidFill>
                <a:effectLst/>
                <a:latin typeface="+mn-lt"/>
                <a:ea typeface="+mn-ea"/>
                <a:cs typeface="+mn-cs"/>
              </a:rPr>
              <a:t>Baldari</a:t>
            </a:r>
            <a:r>
              <a:rPr lang="en-US" sz="1200" b="0" i="0" kern="1200" dirty="0">
                <a:solidFill>
                  <a:schemeClr val="tx1"/>
                </a:solidFill>
                <a:effectLst/>
                <a:latin typeface="+mn-lt"/>
                <a:ea typeface="+mn-ea"/>
                <a:cs typeface="+mn-cs"/>
              </a:rPr>
              <a:t>, C., &amp; Aversa, A. (2018). Lifestyle and fertility: the influence of stress and quality of life on male fertility. </a:t>
            </a:r>
            <a:r>
              <a:rPr lang="en-US" sz="1200" b="0" i="1" kern="1200" dirty="0">
                <a:solidFill>
                  <a:schemeClr val="tx1"/>
                </a:solidFill>
                <a:effectLst/>
                <a:latin typeface="+mn-lt"/>
                <a:ea typeface="+mn-ea"/>
                <a:cs typeface="+mn-cs"/>
              </a:rPr>
              <a:t>Reproductive biology and endocrinology : RB&amp;E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16</a:t>
            </a:r>
            <a:r>
              <a:rPr lang="en-US" sz="1200" b="0" i="0" kern="1200" dirty="0">
                <a:solidFill>
                  <a:schemeClr val="tx1"/>
                </a:solidFill>
                <a:effectLst/>
                <a:latin typeface="+mn-lt"/>
                <a:ea typeface="+mn-ea"/>
                <a:cs typeface="+mn-cs"/>
              </a:rPr>
              <a:t>(1), 115. https://doi.org/10.1186/s12958-018-0436-9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r>
              <a:rPr lang="en-US" sz="1200" b="0" i="0" u="none" strike="noStrike" kern="1200" baseline="0" dirty="0">
                <a:solidFill>
                  <a:schemeClr val="tx1"/>
                </a:solidFill>
                <a:latin typeface="+mn-lt"/>
                <a:ea typeface="+mn-ea"/>
                <a:cs typeface="+mn-cs"/>
              </a:rPr>
              <a:t>Hall E, Burt V. Male fertility: psychiatric considerations. </a:t>
            </a:r>
            <a:r>
              <a:rPr lang="en-US" sz="1200" b="0" i="0" u="none" strike="noStrike" kern="1200" baseline="0" dirty="0" err="1">
                <a:solidFill>
                  <a:schemeClr val="tx1"/>
                </a:solidFill>
                <a:latin typeface="+mn-lt"/>
                <a:ea typeface="+mn-ea"/>
                <a:cs typeface="+mn-cs"/>
              </a:rPr>
              <a:t>Fertil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Steril</a:t>
            </a:r>
            <a:r>
              <a:rPr lang="en-US" sz="1200" b="0" i="0" u="none" strike="noStrike" kern="1200" baseline="0" dirty="0">
                <a:solidFill>
                  <a:schemeClr val="tx1"/>
                </a:solidFill>
                <a:latin typeface="+mn-lt"/>
                <a:ea typeface="+mn-ea"/>
                <a:cs typeface="+mn-cs"/>
              </a:rPr>
              <a:t>. 2012;97(2):434-439.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Gollenberg</a:t>
            </a:r>
            <a:r>
              <a:rPr lang="en-US" sz="1200" b="0" i="0" u="none" strike="noStrike" kern="1200" baseline="0" dirty="0">
                <a:solidFill>
                  <a:schemeClr val="tx1"/>
                </a:solidFill>
                <a:latin typeface="+mn-lt"/>
                <a:ea typeface="+mn-ea"/>
                <a:cs typeface="+mn-cs"/>
              </a:rPr>
              <a:t> A, Liu F, Swan S, et al. Semen quality in fertile men in relation to</a:t>
            </a:r>
          </a:p>
          <a:p>
            <a:r>
              <a:rPr lang="en-US" sz="1200" b="0" i="0" u="none" strike="noStrike" kern="1200" baseline="0" dirty="0">
                <a:solidFill>
                  <a:schemeClr val="tx1"/>
                </a:solidFill>
                <a:latin typeface="+mn-lt"/>
                <a:ea typeface="+mn-ea"/>
                <a:cs typeface="+mn-cs"/>
              </a:rPr>
              <a:t>psychosocial stress. </a:t>
            </a:r>
            <a:r>
              <a:rPr lang="en-US" sz="1200" b="0" i="0" u="none" strike="noStrike" kern="1200" baseline="0" dirty="0" err="1">
                <a:solidFill>
                  <a:schemeClr val="tx1"/>
                </a:solidFill>
                <a:latin typeface="+mn-lt"/>
                <a:ea typeface="+mn-ea"/>
                <a:cs typeface="+mn-cs"/>
              </a:rPr>
              <a:t>Fertil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Steril</a:t>
            </a:r>
            <a:r>
              <a:rPr lang="en-US" sz="1200" b="0" i="0" u="none" strike="noStrike" kern="1200" baseline="0" dirty="0">
                <a:solidFill>
                  <a:schemeClr val="tx1"/>
                </a:solidFill>
                <a:latin typeface="+mn-lt"/>
                <a:ea typeface="+mn-ea"/>
                <a:cs typeface="+mn-cs"/>
              </a:rPr>
              <a:t>. 2010;93(4):1104-1111.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9</a:t>
            </a:fld>
            <a:endParaRPr lang="en-US"/>
          </a:p>
        </p:txBody>
      </p:sp>
    </p:spTree>
    <p:extLst>
      <p:ext uri="{BB962C8B-B14F-4D97-AF65-F5344CB8AC3E}">
        <p14:creationId xmlns:p14="http://schemas.microsoft.com/office/powerpoint/2010/main" val="182406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Rosety</a:t>
            </a:r>
            <a:r>
              <a:rPr lang="en-US" sz="1200" b="0" i="0" kern="1200" dirty="0">
                <a:solidFill>
                  <a:schemeClr val="tx1"/>
                </a:solidFill>
                <a:effectLst/>
                <a:latin typeface="+mn-lt"/>
                <a:ea typeface="+mn-ea"/>
                <a:cs typeface="+mn-cs"/>
              </a:rPr>
              <a:t>, M. Á., </a:t>
            </a:r>
            <a:r>
              <a:rPr lang="en-US" sz="1200" b="0" i="0" kern="1200" dirty="0" err="1">
                <a:solidFill>
                  <a:schemeClr val="tx1"/>
                </a:solidFill>
                <a:effectLst/>
                <a:latin typeface="+mn-lt"/>
                <a:ea typeface="+mn-ea"/>
                <a:cs typeface="+mn-cs"/>
              </a:rPr>
              <a:t>Díaz</a:t>
            </a:r>
            <a:r>
              <a:rPr lang="en-US" sz="1200" b="0" i="0" kern="1200" dirty="0">
                <a:solidFill>
                  <a:schemeClr val="tx1"/>
                </a:solidFill>
                <a:effectLst/>
                <a:latin typeface="+mn-lt"/>
                <a:ea typeface="+mn-ea"/>
                <a:cs typeface="+mn-cs"/>
              </a:rPr>
              <a:t>, A. J., </a:t>
            </a:r>
            <a:r>
              <a:rPr lang="en-US" sz="1200" b="0" i="0" kern="1200" dirty="0" err="1">
                <a:solidFill>
                  <a:schemeClr val="tx1"/>
                </a:solidFill>
                <a:effectLst/>
                <a:latin typeface="+mn-lt"/>
                <a:ea typeface="+mn-ea"/>
                <a:cs typeface="+mn-cs"/>
              </a:rPr>
              <a:t>Rosety</a:t>
            </a:r>
            <a:r>
              <a:rPr lang="en-US" sz="1200" b="0" i="0" kern="1200" dirty="0">
                <a:solidFill>
                  <a:schemeClr val="tx1"/>
                </a:solidFill>
                <a:effectLst/>
                <a:latin typeface="+mn-lt"/>
                <a:ea typeface="+mn-ea"/>
                <a:cs typeface="+mn-cs"/>
              </a:rPr>
              <a:t>, J. M., </a:t>
            </a:r>
            <a:r>
              <a:rPr lang="en-US" sz="1200" b="0" i="0" kern="1200" dirty="0" err="1">
                <a:solidFill>
                  <a:schemeClr val="tx1"/>
                </a:solidFill>
                <a:effectLst/>
                <a:latin typeface="+mn-lt"/>
                <a:ea typeface="+mn-ea"/>
                <a:cs typeface="+mn-cs"/>
              </a:rPr>
              <a:t>Pery</a:t>
            </a:r>
            <a:r>
              <a:rPr lang="en-US" sz="1200" b="0" i="0" kern="1200" dirty="0">
                <a:solidFill>
                  <a:schemeClr val="tx1"/>
                </a:solidFill>
                <a:effectLst/>
                <a:latin typeface="+mn-lt"/>
                <a:ea typeface="+mn-ea"/>
                <a:cs typeface="+mn-cs"/>
              </a:rPr>
              <a:t>, M. T., </a:t>
            </a:r>
            <a:r>
              <a:rPr lang="en-US" sz="1200" b="0" i="0" kern="1200" dirty="0" err="1">
                <a:solidFill>
                  <a:schemeClr val="tx1"/>
                </a:solidFill>
                <a:effectLst/>
                <a:latin typeface="+mn-lt"/>
                <a:ea typeface="+mn-ea"/>
                <a:cs typeface="+mn-cs"/>
              </a:rPr>
              <a:t>Brenes</a:t>
            </a:r>
            <a:r>
              <a:rPr lang="en-US" sz="1200" b="0" i="0" kern="1200" dirty="0">
                <a:solidFill>
                  <a:schemeClr val="tx1"/>
                </a:solidFill>
                <a:effectLst/>
                <a:latin typeface="+mn-lt"/>
                <a:ea typeface="+mn-ea"/>
                <a:cs typeface="+mn-cs"/>
              </a:rPr>
              <a:t>-Martín, F., </a:t>
            </a:r>
            <a:r>
              <a:rPr lang="en-US" sz="1200" b="0" i="0" kern="1200" dirty="0" err="1">
                <a:solidFill>
                  <a:schemeClr val="tx1"/>
                </a:solidFill>
                <a:effectLst/>
                <a:latin typeface="+mn-lt"/>
                <a:ea typeface="+mn-ea"/>
                <a:cs typeface="+mn-cs"/>
              </a:rPr>
              <a:t>Bernardi</a:t>
            </a:r>
            <a:r>
              <a:rPr lang="en-US" sz="1200" b="0" i="0" kern="1200" dirty="0">
                <a:solidFill>
                  <a:schemeClr val="tx1"/>
                </a:solidFill>
                <a:effectLst/>
                <a:latin typeface="+mn-lt"/>
                <a:ea typeface="+mn-ea"/>
                <a:cs typeface="+mn-cs"/>
              </a:rPr>
              <a:t>, M., </a:t>
            </a:r>
            <a:r>
              <a:rPr lang="en-US" sz="1200" b="0" i="0" kern="1200" dirty="0" err="1">
                <a:solidFill>
                  <a:schemeClr val="tx1"/>
                </a:solidFill>
                <a:effectLst/>
                <a:latin typeface="+mn-lt"/>
                <a:ea typeface="+mn-ea"/>
                <a:cs typeface="+mn-cs"/>
              </a:rPr>
              <a:t>García</a:t>
            </a:r>
            <a:r>
              <a:rPr lang="en-US" sz="1200" b="0" i="0" kern="1200" dirty="0">
                <a:solidFill>
                  <a:schemeClr val="tx1"/>
                </a:solidFill>
                <a:effectLst/>
                <a:latin typeface="+mn-lt"/>
                <a:ea typeface="+mn-ea"/>
                <a:cs typeface="+mn-cs"/>
              </a:rPr>
              <a:t>, N., </a:t>
            </a:r>
            <a:r>
              <a:rPr lang="en-US" sz="1200" b="0" i="0" kern="1200" dirty="0" err="1">
                <a:solidFill>
                  <a:schemeClr val="tx1"/>
                </a:solidFill>
                <a:effectLst/>
                <a:latin typeface="+mn-lt"/>
                <a:ea typeface="+mn-ea"/>
                <a:cs typeface="+mn-cs"/>
              </a:rPr>
              <a:t>Rosety</a:t>
            </a:r>
            <a:r>
              <a:rPr lang="en-US" sz="1200" b="0" i="0" kern="1200" dirty="0">
                <a:solidFill>
                  <a:schemeClr val="tx1"/>
                </a:solidFill>
                <a:effectLst/>
                <a:latin typeface="+mn-lt"/>
                <a:ea typeface="+mn-ea"/>
                <a:cs typeface="+mn-cs"/>
              </a:rPr>
              <a:t>-Rodríguez, M., </a:t>
            </a:r>
            <a:r>
              <a:rPr lang="en-US" sz="1200" b="0" i="0" kern="1200" dirty="0" err="1">
                <a:solidFill>
                  <a:schemeClr val="tx1"/>
                </a:solidFill>
                <a:effectLst/>
                <a:latin typeface="+mn-lt"/>
                <a:ea typeface="+mn-ea"/>
                <a:cs typeface="+mn-cs"/>
              </a:rPr>
              <a:t>Ordoñez</a:t>
            </a:r>
            <a:r>
              <a:rPr lang="en-US" sz="1200" b="0" i="0" kern="1200" dirty="0">
                <a:solidFill>
                  <a:schemeClr val="tx1"/>
                </a:solidFill>
                <a:effectLst/>
                <a:latin typeface="+mn-lt"/>
                <a:ea typeface="+mn-ea"/>
                <a:cs typeface="+mn-cs"/>
              </a:rPr>
              <a:t>, F. J., &amp; </a:t>
            </a:r>
            <a:r>
              <a:rPr lang="en-US" sz="1200" b="0" i="0" kern="1200" dirty="0" err="1">
                <a:solidFill>
                  <a:schemeClr val="tx1"/>
                </a:solidFill>
                <a:effectLst/>
                <a:latin typeface="+mn-lt"/>
                <a:ea typeface="+mn-ea"/>
                <a:cs typeface="+mn-cs"/>
              </a:rPr>
              <a:t>Rosety</a:t>
            </a:r>
            <a:r>
              <a:rPr lang="en-US" sz="1200" b="0" i="0" kern="1200" dirty="0">
                <a:solidFill>
                  <a:schemeClr val="tx1"/>
                </a:solidFill>
                <a:effectLst/>
                <a:latin typeface="+mn-lt"/>
                <a:ea typeface="+mn-ea"/>
                <a:cs typeface="+mn-cs"/>
              </a:rPr>
              <a:t>, I. (2017). Exercise improved semen quality and reproductive hormone levels in sedentary obese adults. </a:t>
            </a:r>
            <a:r>
              <a:rPr lang="en-US" sz="1200" b="0" i="1" kern="1200" dirty="0" err="1">
                <a:solidFill>
                  <a:schemeClr val="tx1"/>
                </a:solidFill>
                <a:effectLst/>
                <a:latin typeface="+mn-lt"/>
                <a:ea typeface="+mn-ea"/>
                <a:cs typeface="+mn-cs"/>
              </a:rPr>
              <a:t>Nutricion</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hospitalaria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34</a:t>
            </a:r>
            <a:r>
              <a:rPr lang="en-US" sz="1200" b="0" i="0" kern="1200" dirty="0">
                <a:solidFill>
                  <a:schemeClr val="tx1"/>
                </a:solidFill>
                <a:effectLst/>
                <a:latin typeface="+mn-lt"/>
                <a:ea typeface="+mn-ea"/>
                <a:cs typeface="+mn-cs"/>
              </a:rPr>
              <a:t>(3), 603–607. https://doi.org/10.20960/nh.549</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Jóźków</a:t>
            </a:r>
            <a:r>
              <a:rPr lang="en-US" sz="1200" b="0" i="0" kern="1200" dirty="0">
                <a:solidFill>
                  <a:schemeClr val="tx1"/>
                </a:solidFill>
                <a:effectLst/>
                <a:latin typeface="+mn-lt"/>
                <a:ea typeface="+mn-ea"/>
                <a:cs typeface="+mn-cs"/>
              </a:rPr>
              <a:t>, P., &amp; </a:t>
            </a:r>
            <a:r>
              <a:rPr lang="en-US" sz="1200" b="0" i="0" kern="1200" dirty="0" err="1">
                <a:solidFill>
                  <a:schemeClr val="tx1"/>
                </a:solidFill>
                <a:effectLst/>
                <a:latin typeface="+mn-lt"/>
                <a:ea typeface="+mn-ea"/>
                <a:cs typeface="+mn-cs"/>
              </a:rPr>
              <a:t>Rossato</a:t>
            </a:r>
            <a:r>
              <a:rPr lang="en-US" sz="1200" b="0" i="0" kern="1200" dirty="0">
                <a:solidFill>
                  <a:schemeClr val="tx1"/>
                </a:solidFill>
                <a:effectLst/>
                <a:latin typeface="+mn-lt"/>
                <a:ea typeface="+mn-ea"/>
                <a:cs typeface="+mn-cs"/>
              </a:rPr>
              <a:t>, M. (2017). The Impact of Intense Exercise on Semen Quality. </a:t>
            </a:r>
            <a:r>
              <a:rPr lang="en-US" sz="1200" b="0" i="1" kern="1200" dirty="0">
                <a:solidFill>
                  <a:schemeClr val="tx1"/>
                </a:solidFill>
                <a:effectLst/>
                <a:latin typeface="+mn-lt"/>
                <a:ea typeface="+mn-ea"/>
                <a:cs typeface="+mn-cs"/>
              </a:rPr>
              <a:t>American journal of men's health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(3), 654–662. https://doi.org/10.1177/1557988316669045</a:t>
            </a:r>
          </a:p>
          <a:p>
            <a:r>
              <a:rPr lang="en-US" sz="1200" b="1"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With expanding knowledge on the health benefits of exercise, there is an increasing demand for information on the </a:t>
            </a:r>
            <a:r>
              <a:rPr lang="en-US" sz="1200" b="0" i="0" kern="1200" dirty="0" err="1">
                <a:solidFill>
                  <a:schemeClr val="tx1"/>
                </a:solidFill>
                <a:effectLst/>
                <a:latin typeface="+mn-lt"/>
                <a:ea typeface="+mn-ea"/>
                <a:cs typeface="+mn-cs"/>
              </a:rPr>
              <a:t>andrological</a:t>
            </a:r>
            <a:r>
              <a:rPr lang="en-US" sz="1200" b="0" i="0" kern="1200" dirty="0">
                <a:solidFill>
                  <a:schemeClr val="tx1"/>
                </a:solidFill>
                <a:effectLst/>
                <a:latin typeface="+mn-lt"/>
                <a:ea typeface="+mn-ea"/>
                <a:cs typeface="+mn-cs"/>
              </a:rPr>
              <a:t> consequences of participating in sports. These consequences are especially important in the context of infertility problems worldwide. The so-called "male factor" is reported in up to 50% of couples having trouble with conception. The answer to the question, "Is physical activity good for male reproductive health?" is not straightforward. A number of studies have suggested that significant changes in semen parameters may occur due to sports training of certain types, intensities, and durations. The changes to these parameters vary in scope, direction, and magnitude. Findings in recreational athletes have also differed from those in professional athletes. This review of the current literature suggests that intense physical activity may affect the semen concentration, as well as the number of motile and morphologically normal spermatozoa. Training at higher intensities and with increased loads seems to be associated with more profound changes in semen quality. In recreational athletes, exercise has either a positive or neutral effect on semen parameters. Due to many limitations (e.g., global sperm count trends, concerns about the quality control of sperm evaluations, and new standards for semen analysis), comparisons among historical data and their interpretation are difficult.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Anabolic steroids </a:t>
            </a:r>
            <a:r>
              <a:rPr lang="en-US" sz="1200" b="1" i="0" kern="1200" dirty="0">
                <a:solidFill>
                  <a:schemeClr val="tx1"/>
                </a:solidFill>
                <a:effectLst/>
                <a:latin typeface="+mn-lt"/>
                <a:ea typeface="+mn-ea"/>
                <a:cs typeface="+mn-cs"/>
              </a:rPr>
              <a:t>harm male fertility</a:t>
            </a:r>
            <a:r>
              <a:rPr lang="en-US" sz="1200" b="0" i="0" kern="1200" dirty="0">
                <a:solidFill>
                  <a:schemeClr val="tx1"/>
                </a:solidFill>
                <a:effectLst/>
                <a:latin typeface="+mn-lt"/>
                <a:ea typeface="+mn-ea"/>
                <a:cs typeface="+mn-cs"/>
              </a:rPr>
              <a:t> by interfering with the hormone signals that are needed to produce sperm. Just how much damage is done depends on the drugs, dose and how long a man takes them.</a:t>
            </a:r>
          </a:p>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10</a:t>
            </a:fld>
            <a:endParaRPr lang="en-US"/>
          </a:p>
        </p:txBody>
      </p:sp>
    </p:spTree>
    <p:extLst>
      <p:ext uri="{BB962C8B-B14F-4D97-AF65-F5344CB8AC3E}">
        <p14:creationId xmlns:p14="http://schemas.microsoft.com/office/powerpoint/2010/main" val="232123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A525E-3ED6-4C73-B4FF-F9A811FC8F48}" type="slidenum">
              <a:rPr lang="en-US" smtClean="0"/>
              <a:pPr/>
              <a:t>11</a:t>
            </a:fld>
            <a:endParaRPr lang="en-US"/>
          </a:p>
        </p:txBody>
      </p:sp>
    </p:spTree>
    <p:extLst>
      <p:ext uri="{BB962C8B-B14F-4D97-AF65-F5344CB8AC3E}">
        <p14:creationId xmlns:p14="http://schemas.microsoft.com/office/powerpoint/2010/main" val="195910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b="1">
                <a:solidFill>
                  <a:schemeClr val="accent4">
                    <a:lumMod val="75000"/>
                  </a:schemeClr>
                </a:solidFill>
                <a:latin typeface="Cambria" panose="02040503050406030204" pitchFamily="18" charset="0"/>
                <a:ea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p:txBody>
          <a:bodyPr/>
          <a:lstStyle>
            <a:lvl1pPr>
              <a:defRPr>
                <a:solidFill>
                  <a:schemeClr val="bg2"/>
                </a:solidFill>
              </a:defRPr>
            </a:lvl1pPr>
          </a:lstStyle>
          <a:p>
            <a:fld id="{53A91466-59F9-9A43-BECE-C05B2330D827}" type="datetimeFigureOut">
              <a:rPr lang="en-US" smtClean="0"/>
              <a:t>10/28/2021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2CC46A5-6D29-5442-A0EE-CE55B72B5D6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b="1" spc="150" baseline="0">
                <a:latin typeface="Cambria" panose="02040503050406030204" pitchFamily="18" charset="0"/>
                <a:ea typeface="Cambria" panose="02040503050406030204" pitchFamily="18"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91466-59F9-9A43-BECE-C05B2330D827}"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46A5-6D29-5442-A0EE-CE55B72B5D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91466-59F9-9A43-BECE-C05B2330D827}"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2CC46A5-6D29-5442-A0EE-CE55B72B5D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1">
                <a:solidFill>
                  <a:schemeClr val="tx1"/>
                </a:solidFill>
                <a:latin typeface="Cambria" panose="02040503050406030204" pitchFamily="18" charset="0"/>
                <a:ea typeface="Cambria" panose="02040503050406030204" pitchFamily="18" charset="0"/>
              </a:defRPr>
            </a:lvl1pPr>
            <a:lvl2pPr>
              <a:defRPr b="1">
                <a:solidFill>
                  <a:schemeClr val="tx1"/>
                </a:solidFill>
                <a:latin typeface="Cambria" panose="02040503050406030204" pitchFamily="18" charset="0"/>
                <a:ea typeface="Cambria" panose="02040503050406030204" pitchFamily="18" charset="0"/>
              </a:defRPr>
            </a:lvl2pPr>
            <a:lvl3pPr>
              <a:defRPr b="1">
                <a:solidFill>
                  <a:schemeClr val="tx1"/>
                </a:solidFill>
                <a:latin typeface="Cambria" panose="02040503050406030204" pitchFamily="18" charset="0"/>
                <a:ea typeface="Cambria" panose="02040503050406030204" pitchFamily="18" charset="0"/>
              </a:defRPr>
            </a:lvl3pPr>
            <a:lvl4pPr>
              <a:defRPr b="1">
                <a:solidFill>
                  <a:schemeClr val="tx1"/>
                </a:solidFill>
                <a:latin typeface="Cambria" panose="02040503050406030204" pitchFamily="18" charset="0"/>
                <a:ea typeface="Cambria" panose="02040503050406030204" pitchFamily="18" charset="0"/>
              </a:defRPr>
            </a:lvl4pPr>
            <a:lvl5pPr>
              <a:defRPr b="1">
                <a:solidFill>
                  <a:schemeClr val="tx1"/>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A91466-59F9-9A43-BECE-C05B2330D827}"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46A5-6D29-5442-A0EE-CE55B72B5D6E}" type="slidenum">
              <a:rPr lang="en-US" smtClean="0"/>
              <a:t>‹#›</a:t>
            </a:fld>
            <a:endParaRPr lang="en-US"/>
          </a:p>
        </p:txBody>
      </p:sp>
      <p:sp>
        <p:nvSpPr>
          <p:cNvPr id="7" name="Title 6"/>
          <p:cNvSpPr>
            <a:spLocks noGrp="1"/>
          </p:cNvSpPr>
          <p:nvPr>
            <p:ph type="title"/>
          </p:nvPr>
        </p:nvSpPr>
        <p:spPr/>
        <p:txBody>
          <a:bodyPr/>
          <a:lstStyle>
            <a:lvl1pPr>
              <a:defRPr b="1">
                <a:latin typeface="Cambria" panose="02040503050406030204" pitchFamily="18" charset="0"/>
                <a:ea typeface="Cambria" panose="02040503050406030204" pitchFamily="18"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3A91466-59F9-9A43-BECE-C05B2330D827}" type="datetimeFigureOut">
              <a:rPr lang="en-US" smtClean="0"/>
              <a:t>10/28/2021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2CC46A5-6D29-5442-A0EE-CE55B72B5D6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b="1">
                <a:solidFill>
                  <a:schemeClr val="tx1"/>
                </a:solidFill>
                <a:latin typeface="Cambria" panose="02040503050406030204" pitchFamily="18" charset="0"/>
                <a:ea typeface="Cambria" panose="02040503050406030204" pitchFamily="18" charset="0"/>
              </a:defRPr>
            </a:lvl1pPr>
            <a:lvl2pPr>
              <a:defRPr sz="2400" b="1">
                <a:solidFill>
                  <a:schemeClr val="tx1"/>
                </a:solidFill>
                <a:latin typeface="Cambria" panose="02040503050406030204" pitchFamily="18" charset="0"/>
                <a:ea typeface="Cambria" panose="02040503050406030204" pitchFamily="18" charset="0"/>
              </a:defRPr>
            </a:lvl2pPr>
            <a:lvl3pPr>
              <a:defRPr sz="2000" b="1">
                <a:solidFill>
                  <a:schemeClr val="tx1"/>
                </a:solidFill>
                <a:latin typeface="Cambria" panose="02040503050406030204" pitchFamily="18" charset="0"/>
                <a:ea typeface="Cambria" panose="02040503050406030204" pitchFamily="18" charset="0"/>
              </a:defRPr>
            </a:lvl3pPr>
            <a:lvl4pPr>
              <a:defRPr sz="1800" b="1">
                <a:solidFill>
                  <a:schemeClr val="tx1"/>
                </a:solidFill>
                <a:latin typeface="Cambria" panose="02040503050406030204" pitchFamily="18" charset="0"/>
                <a:ea typeface="Cambria" panose="02040503050406030204" pitchFamily="18" charset="0"/>
              </a:defRPr>
            </a:lvl4pPr>
            <a:lvl5pPr>
              <a:defRPr sz="1800" b="1">
                <a:solidFill>
                  <a:schemeClr val="tx1"/>
                </a:solidFill>
                <a:latin typeface="Cambria" panose="02040503050406030204" pitchFamily="18" charset="0"/>
                <a:ea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800" b="1">
                <a:solidFill>
                  <a:schemeClr val="tx1"/>
                </a:solidFill>
                <a:latin typeface="Cambria" panose="02040503050406030204" pitchFamily="18" charset="0"/>
                <a:ea typeface="Cambria" panose="02040503050406030204" pitchFamily="18" charset="0"/>
              </a:defRPr>
            </a:lvl1pPr>
            <a:lvl2pPr>
              <a:defRPr sz="2400" b="1">
                <a:solidFill>
                  <a:schemeClr val="tx1"/>
                </a:solidFill>
                <a:latin typeface="Cambria" panose="02040503050406030204" pitchFamily="18" charset="0"/>
                <a:ea typeface="Cambria" panose="02040503050406030204" pitchFamily="18" charset="0"/>
              </a:defRPr>
            </a:lvl2pPr>
            <a:lvl3pPr>
              <a:defRPr sz="2000" b="1">
                <a:solidFill>
                  <a:schemeClr val="tx1"/>
                </a:solidFill>
                <a:latin typeface="Cambria" panose="02040503050406030204" pitchFamily="18" charset="0"/>
                <a:ea typeface="Cambria" panose="02040503050406030204" pitchFamily="18" charset="0"/>
              </a:defRPr>
            </a:lvl3pPr>
            <a:lvl4pPr>
              <a:defRPr sz="1800" b="1">
                <a:solidFill>
                  <a:schemeClr val="tx1"/>
                </a:solidFill>
                <a:latin typeface="Cambria" panose="02040503050406030204" pitchFamily="18" charset="0"/>
                <a:ea typeface="Cambria" panose="02040503050406030204" pitchFamily="18" charset="0"/>
              </a:defRPr>
            </a:lvl4pPr>
            <a:lvl5pPr>
              <a:defRPr sz="1800" b="1">
                <a:solidFill>
                  <a:schemeClr val="tx1"/>
                </a:solidFill>
                <a:latin typeface="Cambria" panose="02040503050406030204" pitchFamily="18" charset="0"/>
                <a:ea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3A91466-59F9-9A43-BECE-C05B2330D827}"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C46A5-6D29-5442-A0EE-CE55B72B5D6E}" type="slidenum">
              <a:rPr lang="en-US" smtClean="0"/>
              <a:t>‹#›</a:t>
            </a:fld>
            <a:endParaRPr lang="en-US"/>
          </a:p>
        </p:txBody>
      </p:sp>
      <p:sp>
        <p:nvSpPr>
          <p:cNvPr id="8" name="Title 7"/>
          <p:cNvSpPr>
            <a:spLocks noGrp="1"/>
          </p:cNvSpPr>
          <p:nvPr>
            <p:ph type="title"/>
          </p:nvPr>
        </p:nvSpPr>
        <p:spPr/>
        <p:txBody>
          <a:bodyPr/>
          <a:lstStyle>
            <a:lvl1pPr>
              <a:defRPr b="1">
                <a:latin typeface="Cambria" panose="02040503050406030204" pitchFamily="18" charset="0"/>
                <a:ea typeface="Cambria" panose="02040503050406030204" pitchFamily="18"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91466-59F9-9A43-BECE-C05B2330D827}"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C46A5-6D29-5442-A0EE-CE55B72B5D6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A91466-59F9-9A43-BECE-C05B2330D827}"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C46A5-6D29-5442-A0EE-CE55B72B5D6E}"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3A91466-59F9-9A43-BECE-C05B2330D827}"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C46A5-6D29-5442-A0EE-CE55B72B5D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91466-59F9-9A43-BECE-C05B2330D827}"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2CC46A5-6D29-5442-A0EE-CE55B72B5D6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91466-59F9-9A43-BECE-C05B2330D827}"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C46A5-6D29-5442-A0EE-CE55B72B5D6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3A91466-59F9-9A43-BECE-C05B2330D827}" type="datetimeFigureOut">
              <a:rPr lang="en-US" smtClean="0"/>
              <a:t>10/28/2021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2CC46A5-6D29-5442-A0EE-CE55B72B5D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Healthy Lifestyles</a:t>
            </a:r>
            <a:br>
              <a:rPr lang="en-US" b="1" dirty="0"/>
            </a:br>
            <a:r>
              <a:rPr lang="en-US" b="1" cap="none" dirty="0"/>
              <a:t>and </a:t>
            </a:r>
            <a:br>
              <a:rPr lang="en-US" b="1" cap="none" dirty="0"/>
            </a:br>
            <a:r>
              <a:rPr lang="en-US" b="1" dirty="0"/>
              <a:t>Healthy Fertility</a:t>
            </a:r>
          </a:p>
        </p:txBody>
      </p:sp>
      <p:sp>
        <p:nvSpPr>
          <p:cNvPr id="3" name="Subtitle 2"/>
          <p:cNvSpPr>
            <a:spLocks noGrp="1"/>
          </p:cNvSpPr>
          <p:nvPr>
            <p:ph type="subTitle" idx="1"/>
          </p:nvPr>
        </p:nvSpPr>
        <p:spPr/>
        <p:txBody>
          <a:bodyPr>
            <a:normAutofit fontScale="62500" lnSpcReduction="20000"/>
          </a:bodyPr>
          <a:lstStyle/>
          <a:p>
            <a:r>
              <a:rPr lang="en-US" b="1" dirty="0">
                <a:solidFill>
                  <a:srgbClr val="000000"/>
                </a:solidFill>
              </a:rPr>
              <a:t>Mary Lee Barron PhD, APRN, FNP-BC, FAANP</a:t>
            </a:r>
          </a:p>
          <a:p>
            <a:r>
              <a:rPr lang="en-US" dirty="0">
                <a:solidFill>
                  <a:srgbClr val="000000"/>
                </a:solidFill>
              </a:rPr>
              <a:t>Associate Professor</a:t>
            </a:r>
          </a:p>
          <a:p>
            <a:r>
              <a:rPr lang="en-US" b="1" dirty="0">
                <a:solidFill>
                  <a:srgbClr val="000000"/>
                </a:solidFill>
              </a:rPr>
              <a:t>Southern Illinois University Edwardsville</a:t>
            </a:r>
          </a:p>
          <a:p>
            <a:r>
              <a:rPr lang="en-US" dirty="0"/>
              <a:t>Marquette Fertility Education LLC</a:t>
            </a:r>
          </a:p>
          <a:p>
            <a:endParaRPr lang="en-US" b="1" dirty="0">
              <a:solidFill>
                <a:srgbClr val="000000"/>
              </a:solidFill>
            </a:endParaRPr>
          </a:p>
        </p:txBody>
      </p:sp>
    </p:spTree>
    <p:extLst>
      <p:ext uri="{BB962C8B-B14F-4D97-AF65-F5344CB8AC3E}">
        <p14:creationId xmlns:p14="http://schemas.microsoft.com/office/powerpoint/2010/main" val="88679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Exercise</a:t>
            </a:r>
          </a:p>
        </p:txBody>
      </p:sp>
      <p:sp>
        <p:nvSpPr>
          <p:cNvPr id="3" name="Content Placeholder 2"/>
          <p:cNvSpPr>
            <a:spLocks noGrp="1"/>
          </p:cNvSpPr>
          <p:nvPr>
            <p:ph idx="1"/>
          </p:nvPr>
        </p:nvSpPr>
        <p:spPr>
          <a:xfrm>
            <a:off x="380999" y="1506828"/>
            <a:ext cx="8407893" cy="4619651"/>
          </a:xfrm>
        </p:spPr>
        <p:txBody>
          <a:bodyPr>
            <a:normAutofit lnSpcReduction="10000"/>
          </a:bodyPr>
          <a:lstStyle/>
          <a:p>
            <a:r>
              <a:rPr lang="en-US" sz="2400" dirty="0"/>
              <a:t>Protective gear</a:t>
            </a:r>
          </a:p>
          <a:p>
            <a:r>
              <a:rPr lang="en-US" sz="2400" b="1" dirty="0"/>
              <a:t>Moderation</a:t>
            </a:r>
          </a:p>
          <a:p>
            <a:pPr lvl="1"/>
            <a:r>
              <a:rPr lang="en-US" sz="2200" dirty="0" err="1"/>
              <a:t>Rosety</a:t>
            </a:r>
            <a:r>
              <a:rPr lang="en-US" sz="2200" dirty="0"/>
              <a:t> et al (2017)</a:t>
            </a:r>
            <a:endParaRPr lang="en-US" sz="2200" b="1" dirty="0"/>
          </a:p>
          <a:p>
            <a:pPr lvl="1"/>
            <a:r>
              <a:rPr lang="en-US" sz="2200" dirty="0"/>
              <a:t>Treadmill 3x week after a warm-up</a:t>
            </a:r>
            <a:endParaRPr lang="en-US" sz="2200" b="1" dirty="0"/>
          </a:p>
          <a:p>
            <a:pPr lvl="1"/>
            <a:r>
              <a:rPr lang="en-US" sz="2200" dirty="0"/>
              <a:t>Leads to improved semen quality</a:t>
            </a:r>
            <a:endParaRPr lang="en-US" sz="2200" b="1" dirty="0"/>
          </a:p>
          <a:p>
            <a:endParaRPr lang="en-US" sz="2400" b="1" dirty="0"/>
          </a:p>
          <a:p>
            <a:r>
              <a:rPr lang="en-US" sz="2400" b="1" dirty="0"/>
              <a:t>Overly intense? </a:t>
            </a:r>
          </a:p>
          <a:p>
            <a:pPr lvl="1"/>
            <a:r>
              <a:rPr lang="en-US" sz="2200" b="1" dirty="0"/>
              <a:t>High levels of adrenal hormones lead to a testosterone deficiency; negative effect semen quality and sperm</a:t>
            </a:r>
          </a:p>
          <a:p>
            <a:pPr lvl="1"/>
            <a:endParaRPr lang="en-US" sz="2200" b="1" dirty="0"/>
          </a:p>
          <a:p>
            <a:r>
              <a:rPr lang="en-US" sz="2400" b="1" dirty="0"/>
              <a:t>Anabolic steroids</a:t>
            </a:r>
          </a:p>
          <a:p>
            <a:pPr lvl="1"/>
            <a:r>
              <a:rPr lang="en-US" sz="2200" dirty="0"/>
              <a:t>Reduce testosterone…therefore</a:t>
            </a:r>
            <a:endParaRPr lang="en-US" sz="2200" b="1" dirty="0"/>
          </a:p>
        </p:txBody>
      </p:sp>
      <p:pic>
        <p:nvPicPr>
          <p:cNvPr id="4" name="rg_hi" descr="http://t0.gstatic.com/images?q=tbn:ANd9GcR-HB6EzXU0y6EZh6CU9r8zZOW9o7fmx7MxZYiCuv0zEocoRp4HeQ"/>
          <p:cNvPicPr/>
          <p:nvPr/>
        </p:nvPicPr>
        <p:blipFill>
          <a:blip r:embed="rId3"/>
          <a:srcRect/>
          <a:stretch>
            <a:fillRect/>
          </a:stretch>
        </p:blipFill>
        <p:spPr bwMode="auto">
          <a:xfrm>
            <a:off x="6302396" y="1719071"/>
            <a:ext cx="2459864" cy="2021983"/>
          </a:xfrm>
          <a:prstGeom prst="rect">
            <a:avLst/>
          </a:prstGeom>
          <a:noFill/>
          <a:ln w="9525">
            <a:noFill/>
            <a:miter lim="800000"/>
            <a:headEnd/>
            <a:tailEnd/>
          </a:ln>
        </p:spPr>
      </p:pic>
    </p:spTree>
    <p:extLst>
      <p:ext uri="{BB962C8B-B14F-4D97-AF65-F5344CB8AC3E}">
        <p14:creationId xmlns:p14="http://schemas.microsoft.com/office/powerpoint/2010/main" val="371080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Smoking</a:t>
            </a:r>
          </a:p>
        </p:txBody>
      </p:sp>
      <p:sp>
        <p:nvSpPr>
          <p:cNvPr id="3" name="Content Placeholder 2"/>
          <p:cNvSpPr>
            <a:spLocks noGrp="1"/>
          </p:cNvSpPr>
          <p:nvPr>
            <p:ph idx="1"/>
          </p:nvPr>
        </p:nvSpPr>
        <p:spPr>
          <a:xfrm>
            <a:off x="381000" y="2216240"/>
            <a:ext cx="7570787" cy="4289611"/>
          </a:xfrm>
        </p:spPr>
        <p:txBody>
          <a:bodyPr>
            <a:normAutofit/>
          </a:bodyPr>
          <a:lstStyle/>
          <a:p>
            <a:r>
              <a:rPr lang="en-US" sz="2400" b="1" dirty="0"/>
              <a:t>Affects all parameters</a:t>
            </a:r>
          </a:p>
          <a:p>
            <a:pPr lvl="1"/>
            <a:r>
              <a:rPr lang="en-US" sz="2400" b="1" dirty="0"/>
              <a:t>Semen volume</a:t>
            </a:r>
          </a:p>
          <a:p>
            <a:pPr lvl="1"/>
            <a:r>
              <a:rPr lang="en-US" sz="2400" b="1" dirty="0"/>
              <a:t>Sperm density, total count, </a:t>
            </a:r>
          </a:p>
          <a:p>
            <a:pPr lvl="1"/>
            <a:r>
              <a:rPr lang="en-US" sz="2400" b="1" dirty="0"/>
              <a:t>motility, &amp; morphology</a:t>
            </a:r>
          </a:p>
          <a:p>
            <a:r>
              <a:rPr lang="en-US" sz="2400" b="1" dirty="0"/>
              <a:t>Chronic smokers</a:t>
            </a:r>
          </a:p>
          <a:p>
            <a:pPr lvl="1"/>
            <a:r>
              <a:rPr lang="en-US" sz="2400" b="1" dirty="0"/>
              <a:t>13-17% decline in sperm counts</a:t>
            </a:r>
          </a:p>
          <a:p>
            <a:r>
              <a:rPr lang="en-US" sz="2400" b="1" dirty="0"/>
              <a:t>Nicotine &amp; other chemical cause sperm DNA damage</a:t>
            </a:r>
          </a:p>
        </p:txBody>
      </p:sp>
      <p:pic>
        <p:nvPicPr>
          <p:cNvPr id="4" name="rg_hi" descr="http://t1.gstatic.com/images?q=tbn:ANd9GcRGAJaAvMLp2NusVN8AVgTpB7drIMbEm-hQj0_T3Eeo5X7Mty1r"/>
          <p:cNvPicPr/>
          <p:nvPr/>
        </p:nvPicPr>
        <p:blipFill>
          <a:blip r:embed="rId3"/>
          <a:srcRect/>
          <a:stretch>
            <a:fillRect/>
          </a:stretch>
        </p:blipFill>
        <p:spPr bwMode="auto">
          <a:xfrm>
            <a:off x="5791200" y="1905000"/>
            <a:ext cx="2895600" cy="2057400"/>
          </a:xfrm>
          <a:prstGeom prst="rect">
            <a:avLst/>
          </a:prstGeom>
          <a:noFill/>
          <a:ln w="9525">
            <a:noFill/>
            <a:miter lim="800000"/>
            <a:headEnd/>
            <a:tailEnd/>
          </a:ln>
        </p:spPr>
      </p:pic>
    </p:spTree>
    <p:extLst>
      <p:ext uri="{BB962C8B-B14F-4D97-AF65-F5344CB8AC3E}">
        <p14:creationId xmlns:p14="http://schemas.microsoft.com/office/powerpoint/2010/main" val="64707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Marijuana</a:t>
            </a:r>
          </a:p>
        </p:txBody>
      </p:sp>
      <p:sp>
        <p:nvSpPr>
          <p:cNvPr id="3" name="Content Placeholder 2"/>
          <p:cNvSpPr>
            <a:spLocks noGrp="1"/>
          </p:cNvSpPr>
          <p:nvPr>
            <p:ph idx="1"/>
          </p:nvPr>
        </p:nvSpPr>
        <p:spPr>
          <a:xfrm>
            <a:off x="259723" y="2085860"/>
            <a:ext cx="8407893" cy="4407408"/>
          </a:xfrm>
        </p:spPr>
        <p:txBody>
          <a:bodyPr>
            <a:noAutofit/>
          </a:bodyPr>
          <a:lstStyle/>
          <a:p>
            <a:r>
              <a:rPr lang="en-US" sz="2400" b="1" dirty="0">
                <a:solidFill>
                  <a:schemeClr val="bg2">
                    <a:lumMod val="50000"/>
                  </a:schemeClr>
                </a:solidFill>
              </a:rPr>
              <a:t>Decreases</a:t>
            </a:r>
            <a:r>
              <a:rPr lang="en-US" sz="2400" b="1" dirty="0"/>
              <a:t> </a:t>
            </a:r>
          </a:p>
          <a:p>
            <a:pPr lvl="1"/>
            <a:r>
              <a:rPr lang="en-US" sz="2400" b="1" dirty="0"/>
              <a:t>testosterone production</a:t>
            </a:r>
          </a:p>
          <a:p>
            <a:pPr lvl="1"/>
            <a:r>
              <a:rPr lang="en-US" sz="2400" b="1" dirty="0"/>
              <a:t>libido</a:t>
            </a:r>
          </a:p>
          <a:p>
            <a:pPr lvl="1"/>
            <a:r>
              <a:rPr lang="en-US" sz="2400" b="1" dirty="0"/>
              <a:t>Sperm counts</a:t>
            </a:r>
          </a:p>
          <a:p>
            <a:pPr lvl="1"/>
            <a:r>
              <a:rPr lang="en-US" sz="2400" b="1" dirty="0"/>
              <a:t>Sperm motility</a:t>
            </a:r>
          </a:p>
          <a:p>
            <a:pPr lvl="1"/>
            <a:r>
              <a:rPr lang="en-US" sz="2400" b="1" dirty="0"/>
              <a:t>Acrosome reaction (necessary to fertilize)</a:t>
            </a:r>
          </a:p>
          <a:p>
            <a:pPr lvl="1"/>
            <a:r>
              <a:rPr lang="en-US" sz="2400" b="1" dirty="0"/>
              <a:t>Semen quality</a:t>
            </a:r>
          </a:p>
          <a:p>
            <a:pPr lvl="1"/>
            <a:r>
              <a:rPr lang="en-US" sz="2400" b="1" dirty="0"/>
              <a:t>Plasma LH levels, FSH levels</a:t>
            </a:r>
          </a:p>
          <a:p>
            <a:r>
              <a:rPr lang="en-US" sz="2400" b="1" dirty="0">
                <a:solidFill>
                  <a:schemeClr val="bg2">
                    <a:lumMod val="50000"/>
                  </a:schemeClr>
                </a:solidFill>
              </a:rPr>
              <a:t>Increases</a:t>
            </a:r>
            <a:r>
              <a:rPr lang="en-US" sz="2400" b="1" dirty="0"/>
              <a:t> ejaculation problems</a:t>
            </a:r>
          </a:p>
        </p:txBody>
      </p:sp>
      <p:pic>
        <p:nvPicPr>
          <p:cNvPr id="3074" name="Picture 2" descr="Image result for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7653"/>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5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a:t>
            </a:r>
          </a:p>
        </p:txBody>
      </p:sp>
      <p:sp>
        <p:nvSpPr>
          <p:cNvPr id="3" name="Content Placeholder 2"/>
          <p:cNvSpPr>
            <a:spLocks noGrp="1"/>
          </p:cNvSpPr>
          <p:nvPr>
            <p:ph idx="1"/>
          </p:nvPr>
        </p:nvSpPr>
        <p:spPr>
          <a:xfrm>
            <a:off x="381000" y="2079679"/>
            <a:ext cx="8407893" cy="4407408"/>
          </a:xfrm>
        </p:spPr>
        <p:txBody>
          <a:bodyPr>
            <a:normAutofit/>
          </a:bodyPr>
          <a:lstStyle/>
          <a:p>
            <a:r>
              <a:rPr lang="en-US" sz="2400" b="1" dirty="0"/>
              <a:t>Decreases</a:t>
            </a:r>
          </a:p>
          <a:p>
            <a:pPr lvl="1"/>
            <a:r>
              <a:rPr lang="en-US" sz="2400" b="1" dirty="0"/>
              <a:t>Testosterone levels</a:t>
            </a:r>
          </a:p>
          <a:p>
            <a:pPr lvl="1"/>
            <a:r>
              <a:rPr lang="en-US" sz="2400" b="1" dirty="0"/>
              <a:t>Sperm counts</a:t>
            </a:r>
          </a:p>
          <a:p>
            <a:pPr lvl="1"/>
            <a:r>
              <a:rPr lang="en-US" sz="2400" b="1" dirty="0"/>
              <a:t>Sperm motility</a:t>
            </a:r>
          </a:p>
          <a:p>
            <a:pPr lvl="1">
              <a:buNone/>
            </a:pPr>
            <a:endParaRPr lang="en-US" sz="2400" b="1" dirty="0"/>
          </a:p>
          <a:p>
            <a:r>
              <a:rPr lang="en-US" sz="2400" dirty="0"/>
              <a:t>Moderation is </a:t>
            </a:r>
            <a:r>
              <a:rPr lang="en-US" sz="2400" dirty="0">
                <a:solidFill>
                  <a:srgbClr val="FF0000"/>
                </a:solidFill>
              </a:rPr>
              <a:t>not</a:t>
            </a:r>
            <a:r>
              <a:rPr lang="en-US" sz="2400" dirty="0"/>
              <a:t> a problem</a:t>
            </a:r>
          </a:p>
          <a:p>
            <a:r>
              <a:rPr lang="en-US" sz="2400" b="1" dirty="0"/>
              <a:t>Testosterone level is negatively correlated with duration of use </a:t>
            </a:r>
          </a:p>
        </p:txBody>
      </p:sp>
      <p:pic>
        <p:nvPicPr>
          <p:cNvPr id="4" name="rg_hi" descr="http://t0.gstatic.com/images?q=tbn:ANd9GcRF9DfvkXqwjV3I6CTl05-VGO2AXMOnQabyMkbV3X372ddo4ubfAQ"/>
          <p:cNvPicPr/>
          <p:nvPr/>
        </p:nvPicPr>
        <p:blipFill>
          <a:blip r:embed="rId3"/>
          <a:srcRect/>
          <a:stretch>
            <a:fillRect/>
          </a:stretch>
        </p:blipFill>
        <p:spPr bwMode="auto">
          <a:xfrm>
            <a:off x="6096000" y="1986566"/>
            <a:ext cx="2032000" cy="2489200"/>
          </a:xfrm>
          <a:prstGeom prst="rect">
            <a:avLst/>
          </a:prstGeom>
          <a:noFill/>
          <a:ln w="9525">
            <a:noFill/>
            <a:miter lim="800000"/>
            <a:headEnd/>
            <a:tailEnd/>
          </a:ln>
        </p:spPr>
      </p:pic>
    </p:spTree>
    <p:extLst>
      <p:ext uri="{BB962C8B-B14F-4D97-AF65-F5344CB8AC3E}">
        <p14:creationId xmlns:p14="http://schemas.microsoft.com/office/powerpoint/2010/main" val="288346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Scrotal temperature</a:t>
            </a:r>
          </a:p>
        </p:txBody>
      </p:sp>
      <p:sp>
        <p:nvSpPr>
          <p:cNvPr id="3" name="Content Placeholder 2"/>
          <p:cNvSpPr>
            <a:spLocks noGrp="1"/>
          </p:cNvSpPr>
          <p:nvPr>
            <p:ph idx="1"/>
          </p:nvPr>
        </p:nvSpPr>
        <p:spPr/>
        <p:txBody>
          <a:bodyPr>
            <a:normAutofit/>
          </a:bodyPr>
          <a:lstStyle/>
          <a:p>
            <a:r>
              <a:rPr lang="en-US" sz="2800" b="1" dirty="0"/>
              <a:t>Fever</a:t>
            </a:r>
          </a:p>
          <a:p>
            <a:r>
              <a:rPr lang="en-US" sz="2800" b="1" dirty="0"/>
              <a:t>hot tubs/sauna</a:t>
            </a:r>
          </a:p>
          <a:p>
            <a:r>
              <a:rPr lang="en-US" sz="2800" b="1" dirty="0"/>
              <a:t>tight underwear</a:t>
            </a:r>
          </a:p>
          <a:p>
            <a:r>
              <a:rPr lang="en-US" sz="2800" b="1" dirty="0"/>
              <a:t>Occupation</a:t>
            </a:r>
          </a:p>
          <a:p>
            <a:r>
              <a:rPr lang="en-US" sz="2800" dirty="0"/>
              <a:t>Cell phones</a:t>
            </a:r>
            <a:endParaRPr lang="en-US" sz="2800" b="1" dirty="0"/>
          </a:p>
          <a:p>
            <a:r>
              <a:rPr lang="en-US" sz="2800" b="1" dirty="0"/>
              <a:t>Laptop use</a:t>
            </a:r>
          </a:p>
        </p:txBody>
      </p:sp>
      <p:pic>
        <p:nvPicPr>
          <p:cNvPr id="4" name="rg_hi" descr="http://t0.gstatic.com/images?q=tbn:ANd9GcRPeVqzEoelxltH5X_LcWqoaXANG95YTRjONOYbbzc5UZql9WqlVQ"/>
          <p:cNvPicPr/>
          <p:nvPr/>
        </p:nvPicPr>
        <p:blipFill>
          <a:blip r:embed="rId3"/>
          <a:srcRect/>
          <a:stretch>
            <a:fillRect/>
          </a:stretch>
        </p:blipFill>
        <p:spPr bwMode="auto">
          <a:xfrm>
            <a:off x="3200505" y="4288664"/>
            <a:ext cx="2894474" cy="2028423"/>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908" y="1828800"/>
            <a:ext cx="3110143" cy="202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43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basics</a:t>
            </a:r>
            <a:r>
              <a:rPr lang="en-US" dirty="0"/>
              <a:t>?</a:t>
            </a:r>
            <a:endParaRPr lang="en-US" b="1" dirty="0"/>
          </a:p>
        </p:txBody>
      </p:sp>
      <p:sp>
        <p:nvSpPr>
          <p:cNvPr id="3" name="Content Placeholder 2"/>
          <p:cNvSpPr>
            <a:spLocks noGrp="1"/>
          </p:cNvSpPr>
          <p:nvPr>
            <p:ph idx="1"/>
          </p:nvPr>
        </p:nvSpPr>
        <p:spPr>
          <a:xfrm>
            <a:off x="549275" y="1600200"/>
            <a:ext cx="8042276" cy="4876799"/>
          </a:xfrm>
        </p:spPr>
        <p:txBody>
          <a:bodyPr>
            <a:normAutofit/>
          </a:bodyPr>
          <a:lstStyle/>
          <a:p>
            <a:pPr>
              <a:buNone/>
            </a:pPr>
            <a:r>
              <a:rPr lang="en-US" sz="2800" b="1" dirty="0"/>
              <a:t>How fertility is evaluated:</a:t>
            </a:r>
          </a:p>
          <a:p>
            <a:pPr>
              <a:buNone/>
            </a:pPr>
            <a:r>
              <a:rPr lang="en-US" sz="2800" dirty="0"/>
              <a:t>	Physical exam</a:t>
            </a:r>
          </a:p>
          <a:p>
            <a:pPr>
              <a:buNone/>
            </a:pPr>
            <a:r>
              <a:rPr lang="en-US" sz="2800" dirty="0"/>
              <a:t>	Semen analysis</a:t>
            </a:r>
            <a:endParaRPr lang="en-US" sz="2800" b="1" dirty="0"/>
          </a:p>
          <a:p>
            <a:pPr lvl="1"/>
            <a:r>
              <a:rPr lang="en-US" sz="2800" b="1" dirty="0"/>
              <a:t>Number, shape, motility of sperm</a:t>
            </a:r>
          </a:p>
          <a:p>
            <a:pPr lvl="1"/>
            <a:r>
              <a:rPr lang="en-US" sz="2800" dirty="0"/>
              <a:t>Capacitation and acrosome reaction</a:t>
            </a:r>
            <a:endParaRPr lang="en-US" sz="2800" b="1" dirty="0"/>
          </a:p>
          <a:p>
            <a:pPr lvl="1"/>
            <a:r>
              <a:rPr lang="en-US" sz="2800" b="1" dirty="0"/>
              <a:t>Chromosomes and DNA damage</a:t>
            </a:r>
          </a:p>
          <a:p>
            <a:pPr lvl="1"/>
            <a:r>
              <a:rPr lang="en-US" sz="2800" b="1" dirty="0"/>
              <a:t>Semen quality</a:t>
            </a:r>
          </a:p>
          <a:p>
            <a:pPr lvl="1"/>
            <a:endParaRPr lang="en-US" sz="3200" b="1" dirty="0"/>
          </a:p>
        </p:txBody>
      </p:sp>
    </p:spTree>
    <p:extLst>
      <p:ext uri="{BB962C8B-B14F-4D97-AF65-F5344CB8AC3E}">
        <p14:creationId xmlns:p14="http://schemas.microsoft.com/office/powerpoint/2010/main" val="407112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What was the focus of the education in reproductive health?</a:t>
            </a:r>
          </a:p>
          <a:p>
            <a:endParaRPr lang="en-US" sz="2800" dirty="0"/>
          </a:p>
          <a:p>
            <a:r>
              <a:rPr lang="en-US" sz="2800" dirty="0"/>
              <a:t>What is your experience with being taught about staying healthy?</a:t>
            </a:r>
          </a:p>
          <a:p>
            <a:endParaRPr lang="en-US" sz="2800" dirty="0"/>
          </a:p>
          <a:p>
            <a:r>
              <a:rPr lang="en-US" sz="2800" dirty="0"/>
              <a:t>Was anything taught regarding healthy reproduction ?</a:t>
            </a:r>
          </a:p>
          <a:p>
            <a:endParaRPr lang="en-US" sz="2800" dirty="0"/>
          </a:p>
        </p:txBody>
      </p:sp>
      <p:sp>
        <p:nvSpPr>
          <p:cNvPr id="3" name="Title 2"/>
          <p:cNvSpPr>
            <a:spLocks noGrp="1"/>
          </p:cNvSpPr>
          <p:nvPr>
            <p:ph type="title"/>
          </p:nvPr>
        </p:nvSpPr>
        <p:spPr/>
        <p:txBody>
          <a:bodyPr/>
          <a:lstStyle/>
          <a:p>
            <a:r>
              <a:rPr lang="en-US" dirty="0"/>
              <a:t>Women’s reproductive Health</a:t>
            </a:r>
          </a:p>
        </p:txBody>
      </p:sp>
    </p:spTree>
    <p:extLst>
      <p:ext uri="{BB962C8B-B14F-4D97-AF65-F5344CB8AC3E}">
        <p14:creationId xmlns:p14="http://schemas.microsoft.com/office/powerpoint/2010/main" val="167507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1000"/>
            <a:ext cx="8594725" cy="1336956"/>
          </a:xfrm>
        </p:spPr>
        <p:txBody>
          <a:bodyPr>
            <a:normAutofit/>
          </a:bodyPr>
          <a:lstStyle/>
          <a:p>
            <a:r>
              <a:rPr lang="en-US" b="1" dirty="0"/>
              <a:t>Menstrual Cycle as a Marker</a:t>
            </a:r>
          </a:p>
        </p:txBody>
      </p:sp>
      <p:sp>
        <p:nvSpPr>
          <p:cNvPr id="3" name="Content Placeholder 2"/>
          <p:cNvSpPr>
            <a:spLocks noGrp="1"/>
          </p:cNvSpPr>
          <p:nvPr>
            <p:ph idx="1"/>
          </p:nvPr>
        </p:nvSpPr>
        <p:spPr>
          <a:xfrm>
            <a:off x="457200" y="1981200"/>
            <a:ext cx="8229600" cy="4876800"/>
          </a:xfrm>
        </p:spPr>
        <p:txBody>
          <a:bodyPr>
            <a:normAutofit/>
          </a:bodyPr>
          <a:lstStyle/>
          <a:p>
            <a:r>
              <a:rPr lang="en-US" sz="2800" b="1" dirty="0"/>
              <a:t>Reflects overall health</a:t>
            </a:r>
          </a:p>
          <a:p>
            <a:r>
              <a:rPr lang="en-US" sz="2800" b="1" dirty="0"/>
              <a:t>Age at menarche</a:t>
            </a:r>
          </a:p>
          <a:p>
            <a:r>
              <a:rPr lang="en-US" sz="2800" b="1" dirty="0"/>
              <a:t>Menstrual cycle characteristics</a:t>
            </a:r>
          </a:p>
          <a:p>
            <a:r>
              <a:rPr lang="en-US" sz="2800" b="1" dirty="0"/>
              <a:t>Risk factor for PCOS, CVD, reproductive CA</a:t>
            </a:r>
          </a:p>
          <a:p>
            <a:r>
              <a:rPr lang="en-US" sz="2800" b="1" dirty="0"/>
              <a:t>Menstrual cycle length as a non-invasive clinical marker of reproductive function</a:t>
            </a:r>
          </a:p>
        </p:txBody>
      </p:sp>
    </p:spTree>
    <p:extLst>
      <p:ext uri="{BB962C8B-B14F-4D97-AF65-F5344CB8AC3E}">
        <p14:creationId xmlns:p14="http://schemas.microsoft.com/office/powerpoint/2010/main" val="33969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a:bodyPr>
          <a:lstStyle/>
          <a:p>
            <a:r>
              <a:rPr lang="en-US" altLang="en-US" sz="2800" b="1" dirty="0">
                <a:ea typeface="Cambria" panose="02040503050406030204" pitchFamily="18" charset="0"/>
              </a:rPr>
              <a:t>21-38 day length</a:t>
            </a:r>
          </a:p>
          <a:p>
            <a:r>
              <a:rPr lang="en-US" altLang="en-US" sz="2800" b="1" dirty="0">
                <a:ea typeface="Cambria" panose="02040503050406030204" pitchFamily="18" charset="0"/>
              </a:rPr>
              <a:t>Post-ovulation phase of 9-17 days between women,  stable (1-2 days) in a woman.</a:t>
            </a:r>
          </a:p>
          <a:p>
            <a:r>
              <a:rPr lang="en-US" altLang="en-US" sz="2800" b="1" dirty="0">
                <a:ea typeface="Cambria" panose="02040503050406030204" pitchFamily="18" charset="0"/>
              </a:rPr>
              <a:t>Decrescendo or crescendo-decrescendo bleeding</a:t>
            </a:r>
          </a:p>
          <a:p>
            <a:pPr lvl="1"/>
            <a:r>
              <a:rPr lang="en-US" altLang="en-US" sz="2400" b="1" dirty="0">
                <a:ea typeface="Cambria" panose="02040503050406030204" pitchFamily="18" charset="0"/>
              </a:rPr>
              <a:t>Heavy to medium to light OR</a:t>
            </a:r>
          </a:p>
          <a:p>
            <a:pPr lvl="1"/>
            <a:r>
              <a:rPr lang="en-US" altLang="en-US" sz="2400" b="1" dirty="0">
                <a:ea typeface="Cambria" panose="02040503050406030204" pitchFamily="18" charset="0"/>
              </a:rPr>
              <a:t>Light to heavy to medium….</a:t>
            </a:r>
          </a:p>
          <a:p>
            <a:endParaRPr lang="en-US" altLang="en-US" sz="2800" b="1" dirty="0">
              <a:ea typeface="Cambria" panose="02040503050406030204" pitchFamily="18" charset="0"/>
            </a:endParaRPr>
          </a:p>
        </p:txBody>
      </p:sp>
      <p:sp>
        <p:nvSpPr>
          <p:cNvPr id="7170" name="Rectangle 2"/>
          <p:cNvSpPr>
            <a:spLocks noGrp="1" noChangeArrowheads="1"/>
          </p:cNvSpPr>
          <p:nvPr>
            <p:ph type="title"/>
          </p:nvPr>
        </p:nvSpPr>
        <p:spPr/>
        <p:txBody>
          <a:bodyPr>
            <a:normAutofit/>
          </a:bodyPr>
          <a:lstStyle/>
          <a:p>
            <a:r>
              <a:rPr lang="en-US" altLang="en-US" sz="2800" b="1" dirty="0">
                <a:latin typeface="Bookman Old Style" panose="02050604050505020204" pitchFamily="18" charset="0"/>
              </a:rPr>
              <a:t>Normal parameters of the menstrual cycle</a:t>
            </a:r>
          </a:p>
        </p:txBody>
      </p:sp>
    </p:spTree>
    <p:extLst>
      <p:ext uri="{BB962C8B-B14F-4D97-AF65-F5344CB8AC3E}">
        <p14:creationId xmlns:p14="http://schemas.microsoft.com/office/powerpoint/2010/main" val="21588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Menstrual Variability</a:t>
            </a:r>
          </a:p>
        </p:txBody>
      </p:sp>
      <p:sp>
        <p:nvSpPr>
          <p:cNvPr id="3" name="Content Placeholder 2"/>
          <p:cNvSpPr>
            <a:spLocks noGrp="1"/>
          </p:cNvSpPr>
          <p:nvPr>
            <p:ph idx="1"/>
          </p:nvPr>
        </p:nvSpPr>
        <p:spPr>
          <a:xfrm>
            <a:off x="212501" y="2366872"/>
            <a:ext cx="8534400" cy="4289611"/>
          </a:xfrm>
        </p:spPr>
        <p:txBody>
          <a:bodyPr>
            <a:normAutofit/>
          </a:bodyPr>
          <a:lstStyle/>
          <a:p>
            <a:r>
              <a:rPr lang="en-US" sz="2400" b="1" dirty="0"/>
              <a:t>Definitions</a:t>
            </a:r>
          </a:p>
          <a:p>
            <a:pPr lvl="1"/>
            <a:r>
              <a:rPr lang="en-US" sz="2400" b="1" dirty="0"/>
              <a:t>What is normal?</a:t>
            </a:r>
          </a:p>
          <a:p>
            <a:pPr lvl="1"/>
            <a:r>
              <a:rPr lang="en-US" sz="2400" b="1" dirty="0"/>
              <a:t>Irregular cycle?</a:t>
            </a:r>
          </a:p>
          <a:p>
            <a:r>
              <a:rPr lang="en-US" sz="2400" b="1" dirty="0"/>
              <a:t>Longitudinal studies</a:t>
            </a:r>
          </a:p>
          <a:p>
            <a:pPr lvl="1"/>
            <a:r>
              <a:rPr lang="en-US" sz="2400" b="1" dirty="0"/>
              <a:t>80% of cycles are lengths other than 28 days</a:t>
            </a:r>
          </a:p>
          <a:p>
            <a:pPr lvl="1"/>
            <a:r>
              <a:rPr lang="en-US" sz="2400" b="1" dirty="0"/>
              <a:t>Expectation of women</a:t>
            </a:r>
          </a:p>
          <a:p>
            <a:r>
              <a:rPr lang="en-US" sz="2400" b="1" dirty="0"/>
              <a:t>Least variability: age 20-40</a:t>
            </a:r>
          </a:p>
          <a:p>
            <a:endParaRPr lang="en-US" sz="2400" dirty="0"/>
          </a:p>
        </p:txBody>
      </p:sp>
      <p:pic>
        <p:nvPicPr>
          <p:cNvPr id="4" name="Picture 3"/>
          <p:cNvPicPr>
            <a:picLocks noChangeAspect="1"/>
          </p:cNvPicPr>
          <p:nvPr/>
        </p:nvPicPr>
        <p:blipFill>
          <a:blip r:embed="rId3"/>
          <a:stretch>
            <a:fillRect/>
          </a:stretch>
        </p:blipFill>
        <p:spPr>
          <a:xfrm>
            <a:off x="6157175" y="1742941"/>
            <a:ext cx="2159000" cy="2159000"/>
          </a:xfrm>
          <a:prstGeom prst="rect">
            <a:avLst/>
          </a:prstGeom>
        </p:spPr>
      </p:pic>
    </p:spTree>
    <p:extLst>
      <p:ext uri="{BB962C8B-B14F-4D97-AF65-F5344CB8AC3E}">
        <p14:creationId xmlns:p14="http://schemas.microsoft.com/office/powerpoint/2010/main" val="426163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64" y="228600"/>
            <a:ext cx="8686800" cy="1411941"/>
          </a:xfrm>
        </p:spPr>
        <p:txBody>
          <a:bodyPr>
            <a:normAutofit/>
          </a:bodyPr>
          <a:lstStyle/>
          <a:p>
            <a:pPr algn="ctr"/>
            <a:r>
              <a:rPr lang="en-US" b="1" dirty="0"/>
              <a:t>Reproductive Health as a Marker of Overall Health</a:t>
            </a:r>
          </a:p>
        </p:txBody>
      </p:sp>
      <p:sp>
        <p:nvSpPr>
          <p:cNvPr id="3" name="Content Placeholder 2"/>
          <p:cNvSpPr>
            <a:spLocks noGrp="1"/>
          </p:cNvSpPr>
          <p:nvPr>
            <p:ph idx="1"/>
          </p:nvPr>
        </p:nvSpPr>
        <p:spPr/>
        <p:txBody>
          <a:bodyPr>
            <a:noAutofit/>
          </a:bodyPr>
          <a:lstStyle/>
          <a:p>
            <a:r>
              <a:rPr lang="en-US" sz="2800" b="1" dirty="0"/>
              <a:t>Disease Prevention	</a:t>
            </a:r>
            <a:endParaRPr lang="en-US" sz="2800" dirty="0"/>
          </a:p>
          <a:p>
            <a:pPr lvl="1"/>
            <a:r>
              <a:rPr lang="en-US" sz="2800" b="1" dirty="0"/>
              <a:t>The same habits that lead to healthy fertility in men and women prevent chronic disease later in life!</a:t>
            </a:r>
          </a:p>
          <a:p>
            <a:endParaRPr lang="en-US" sz="2800" dirty="0"/>
          </a:p>
        </p:txBody>
      </p:sp>
    </p:spTree>
    <p:extLst>
      <p:ext uri="{BB962C8B-B14F-4D97-AF65-F5344CB8AC3E}">
        <p14:creationId xmlns:p14="http://schemas.microsoft.com/office/powerpoint/2010/main" val="402325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a:t>
            </a:r>
          </a:p>
        </p:txBody>
      </p:sp>
      <p:sp>
        <p:nvSpPr>
          <p:cNvPr id="3" name="Content Placeholder 2"/>
          <p:cNvSpPr>
            <a:spLocks noGrp="1"/>
          </p:cNvSpPr>
          <p:nvPr>
            <p:ph idx="1"/>
          </p:nvPr>
        </p:nvSpPr>
        <p:spPr/>
        <p:txBody>
          <a:bodyPr>
            <a:normAutofit/>
          </a:bodyPr>
          <a:lstStyle/>
          <a:p>
            <a:r>
              <a:rPr lang="en-US" sz="2400" b="1" dirty="0"/>
              <a:t>Within-woman Variability &gt;10 days</a:t>
            </a:r>
          </a:p>
          <a:p>
            <a:pPr marL="0" indent="0">
              <a:buNone/>
            </a:pPr>
            <a:r>
              <a:rPr lang="en-US" sz="2400" b="1" dirty="0"/>
              <a:t>		Fertility and embryonic loss </a:t>
            </a:r>
          </a:p>
          <a:p>
            <a:r>
              <a:rPr lang="en-US" sz="2400" b="1" dirty="0"/>
              <a:t>Functional disturbances in ovulation, conception, implantation, sustained pregnancy?</a:t>
            </a:r>
          </a:p>
          <a:p>
            <a:r>
              <a:rPr lang="en-US" sz="2400" b="1" dirty="0"/>
              <a:t>Later CV disease </a:t>
            </a:r>
            <a:r>
              <a:rPr lang="en-US" sz="2400" dirty="0"/>
              <a:t>(heart attacks</a:t>
            </a:r>
            <a:r>
              <a:rPr lang="en-US" sz="2400" b="1" dirty="0"/>
              <a:t>)</a:t>
            </a:r>
          </a:p>
          <a:p>
            <a:endParaRPr lang="en-US" sz="2400" dirty="0"/>
          </a:p>
          <a:p>
            <a:pPr marL="457200" lvl="1" indent="0">
              <a:buNone/>
            </a:pPr>
            <a:endParaRPr lang="en-US" sz="2400" dirty="0"/>
          </a:p>
        </p:txBody>
      </p:sp>
    </p:spTree>
    <p:extLst>
      <p:ext uri="{BB962C8B-B14F-4D97-AF65-F5344CB8AC3E}">
        <p14:creationId xmlns:p14="http://schemas.microsoft.com/office/powerpoint/2010/main" val="391337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dirty="0"/>
              <a:t>OCPs mechanism of action</a:t>
            </a:r>
          </a:p>
        </p:txBody>
      </p:sp>
      <p:graphicFrame>
        <p:nvGraphicFramePr>
          <p:cNvPr id="22531" name="Object 2"/>
          <p:cNvGraphicFramePr>
            <a:graphicFrameLocks noChangeAspect="1"/>
          </p:cNvGraphicFramePr>
          <p:nvPr/>
        </p:nvGraphicFramePr>
        <p:xfrm>
          <a:off x="1454727" y="1975717"/>
          <a:ext cx="6096000" cy="3924012"/>
        </p:xfrm>
        <a:graphic>
          <a:graphicData uri="http://schemas.openxmlformats.org/presentationml/2006/ole">
            <mc:AlternateContent xmlns:mc="http://schemas.openxmlformats.org/markup-compatibility/2006">
              <mc:Choice xmlns:v="urn:schemas-microsoft-com:vml" Requires="v">
                <p:oleObj spid="_x0000_s1027" name="Clip" r:id="rId4" imgW="16066667" imgH="10342857" progId="MS_ClipArt_Gallery.2">
                  <p:embed/>
                </p:oleObj>
              </mc:Choice>
              <mc:Fallback>
                <p:oleObj name="Clip" r:id="rId4" imgW="16066667" imgH="10342857"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727" y="1975717"/>
                        <a:ext cx="6096000" cy="392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Text Box 13"/>
          <p:cNvSpPr txBox="1">
            <a:spLocks noChangeArrowheads="1"/>
          </p:cNvSpPr>
          <p:nvPr/>
        </p:nvSpPr>
        <p:spPr bwMode="auto">
          <a:xfrm>
            <a:off x="7620000" y="4330990"/>
            <a:ext cx="1524000" cy="42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82">
                <a:latin typeface="Times New Roman" panose="02020603050405020304" pitchFamily="18" charset="0"/>
              </a:rPr>
              <a:t>Cervix</a:t>
            </a:r>
          </a:p>
        </p:txBody>
      </p:sp>
      <p:sp>
        <p:nvSpPr>
          <p:cNvPr id="22533" name="Text Box 14"/>
          <p:cNvSpPr txBox="1">
            <a:spLocks noChangeArrowheads="1"/>
          </p:cNvSpPr>
          <p:nvPr/>
        </p:nvSpPr>
        <p:spPr bwMode="auto">
          <a:xfrm>
            <a:off x="7620000" y="3568990"/>
            <a:ext cx="1177636" cy="7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82">
                <a:latin typeface="Times New Roman" panose="02020603050405020304" pitchFamily="18" charset="0"/>
              </a:rPr>
              <a:t>Uterine lining</a:t>
            </a:r>
          </a:p>
        </p:txBody>
      </p:sp>
      <p:sp>
        <p:nvSpPr>
          <p:cNvPr id="22534" name="Text Box 16"/>
          <p:cNvSpPr txBox="1">
            <a:spLocks noChangeArrowheads="1"/>
          </p:cNvSpPr>
          <p:nvPr/>
        </p:nvSpPr>
        <p:spPr bwMode="auto">
          <a:xfrm>
            <a:off x="7620000" y="2945535"/>
            <a:ext cx="1108364" cy="42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82">
                <a:latin typeface="Times New Roman" panose="02020603050405020304" pitchFamily="18" charset="0"/>
              </a:rPr>
              <a:t>Ovary</a:t>
            </a:r>
          </a:p>
        </p:txBody>
      </p:sp>
      <p:sp>
        <p:nvSpPr>
          <p:cNvPr id="22535" name="Line 18"/>
          <p:cNvSpPr>
            <a:spLocks noChangeShapeType="1"/>
          </p:cNvSpPr>
          <p:nvPr/>
        </p:nvSpPr>
        <p:spPr bwMode="auto">
          <a:xfrm flipH="1">
            <a:off x="4641273" y="4538808"/>
            <a:ext cx="2978727" cy="138545"/>
          </a:xfrm>
          <a:prstGeom prst="line">
            <a:avLst/>
          </a:prstGeom>
          <a:noFill/>
          <a:ln w="38100" cap="sq">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1636"/>
          </a:p>
        </p:txBody>
      </p:sp>
      <p:sp>
        <p:nvSpPr>
          <p:cNvPr id="22536" name="Line 19"/>
          <p:cNvSpPr>
            <a:spLocks noChangeShapeType="1"/>
          </p:cNvSpPr>
          <p:nvPr/>
        </p:nvSpPr>
        <p:spPr bwMode="auto">
          <a:xfrm flipH="1">
            <a:off x="4605914" y="3812408"/>
            <a:ext cx="3014085" cy="138545"/>
          </a:xfrm>
          <a:prstGeom prst="line">
            <a:avLst/>
          </a:prstGeom>
          <a:noFill/>
          <a:ln w="38100" cap="sq">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1636"/>
          </a:p>
        </p:txBody>
      </p:sp>
      <p:sp>
        <p:nvSpPr>
          <p:cNvPr id="22537" name="Line 20"/>
          <p:cNvSpPr>
            <a:spLocks noChangeShapeType="1"/>
          </p:cNvSpPr>
          <p:nvPr/>
        </p:nvSpPr>
        <p:spPr bwMode="auto">
          <a:xfrm flipH="1">
            <a:off x="6995103" y="3153353"/>
            <a:ext cx="624897" cy="0"/>
          </a:xfrm>
          <a:prstGeom prst="line">
            <a:avLst/>
          </a:prstGeom>
          <a:noFill/>
          <a:ln w="38100" cap="sq">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1636"/>
          </a:p>
        </p:txBody>
      </p:sp>
      <p:sp>
        <p:nvSpPr>
          <p:cNvPr id="22538" name="Text Box 21"/>
          <p:cNvSpPr txBox="1">
            <a:spLocks noChangeArrowheads="1"/>
          </p:cNvSpPr>
          <p:nvPr/>
        </p:nvSpPr>
        <p:spPr bwMode="auto">
          <a:xfrm>
            <a:off x="207818" y="2529899"/>
            <a:ext cx="1177636" cy="42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82">
                <a:latin typeface="Times New Roman" panose="02020603050405020304" pitchFamily="18" charset="0"/>
              </a:rPr>
              <a:t>Tube</a:t>
            </a:r>
          </a:p>
        </p:txBody>
      </p:sp>
      <p:sp>
        <p:nvSpPr>
          <p:cNvPr id="22539" name="Line 22"/>
          <p:cNvSpPr>
            <a:spLocks noChangeShapeType="1"/>
          </p:cNvSpPr>
          <p:nvPr/>
        </p:nvSpPr>
        <p:spPr bwMode="auto">
          <a:xfrm flipV="1">
            <a:off x="831273" y="2391353"/>
            <a:ext cx="2007466" cy="762000"/>
          </a:xfrm>
          <a:prstGeom prst="line">
            <a:avLst/>
          </a:prstGeom>
          <a:noFill/>
          <a:ln w="38100" cap="sq">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1636"/>
          </a:p>
        </p:txBody>
      </p:sp>
    </p:spTree>
    <p:extLst>
      <p:ext uri="{BB962C8B-B14F-4D97-AF65-F5344CB8AC3E}">
        <p14:creationId xmlns:p14="http://schemas.microsoft.com/office/powerpoint/2010/main" val="128521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Post-contraceptive cycles</a:t>
            </a:r>
          </a:p>
        </p:txBody>
      </p:sp>
      <p:sp>
        <p:nvSpPr>
          <p:cNvPr id="3" name="Content Placeholder 2"/>
          <p:cNvSpPr>
            <a:spLocks noGrp="1"/>
          </p:cNvSpPr>
          <p:nvPr>
            <p:ph idx="1"/>
          </p:nvPr>
        </p:nvSpPr>
        <p:spPr/>
        <p:txBody>
          <a:bodyPr>
            <a:normAutofit fontScale="92500"/>
          </a:bodyPr>
          <a:lstStyle/>
          <a:p>
            <a:pPr marL="0" indent="0">
              <a:buNone/>
            </a:pPr>
            <a:r>
              <a:rPr lang="en-US" sz="3200" b="1" dirty="0"/>
              <a:t>OCPs</a:t>
            </a:r>
          </a:p>
          <a:p>
            <a:r>
              <a:rPr lang="en-US" sz="2800" b="1" dirty="0"/>
              <a:t>Ovulation in the first cycle: 57%</a:t>
            </a:r>
          </a:p>
          <a:p>
            <a:r>
              <a:rPr lang="en-US" sz="2800" b="1" dirty="0"/>
              <a:t>Change in menstrual pattern:</a:t>
            </a:r>
          </a:p>
          <a:p>
            <a:pPr lvl="1"/>
            <a:r>
              <a:rPr lang="en-US" sz="2800" b="1" dirty="0"/>
              <a:t>Length prolonged until 9</a:t>
            </a:r>
            <a:r>
              <a:rPr lang="en-US" sz="2800" b="1" baseline="30000" dirty="0"/>
              <a:t>th</a:t>
            </a:r>
            <a:r>
              <a:rPr lang="en-US" sz="2800" b="1" dirty="0"/>
              <a:t> cycle</a:t>
            </a:r>
          </a:p>
          <a:p>
            <a:pPr lvl="1"/>
            <a:r>
              <a:rPr lang="en-US" sz="2800" b="1" dirty="0"/>
              <a:t>Cycle disturbance and insufficient luteal phases until more frequent until the seventh cycle</a:t>
            </a:r>
          </a:p>
          <a:p>
            <a:r>
              <a:rPr lang="en-US" sz="3200" dirty="0"/>
              <a:t>NFP charts</a:t>
            </a:r>
            <a:endParaRPr lang="en-US" sz="3200" b="1" dirty="0"/>
          </a:p>
          <a:p>
            <a:r>
              <a:rPr lang="en-US" sz="2800" b="1" dirty="0"/>
              <a:t>Wait several cycles before trying to conceive</a:t>
            </a:r>
          </a:p>
          <a:p>
            <a:pPr lvl="1"/>
            <a:endParaRPr lang="en-US" dirty="0"/>
          </a:p>
        </p:txBody>
      </p:sp>
    </p:spTree>
    <p:extLst>
      <p:ext uri="{BB962C8B-B14F-4D97-AF65-F5344CB8AC3E}">
        <p14:creationId xmlns:p14="http://schemas.microsoft.com/office/powerpoint/2010/main" val="178211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Lifestyle factors</a:t>
            </a:r>
          </a:p>
        </p:txBody>
      </p:sp>
      <p:sp>
        <p:nvSpPr>
          <p:cNvPr id="3" name="Content Placeholder 2"/>
          <p:cNvSpPr>
            <a:spLocks noGrp="1"/>
          </p:cNvSpPr>
          <p:nvPr>
            <p:ph idx="1"/>
          </p:nvPr>
        </p:nvSpPr>
        <p:spPr>
          <a:xfrm>
            <a:off x="762000" y="1676400"/>
            <a:ext cx="8229600" cy="4876800"/>
          </a:xfrm>
        </p:spPr>
        <p:txBody>
          <a:bodyPr/>
          <a:lstStyle/>
          <a:p>
            <a:r>
              <a:rPr lang="en-US" sz="2800" b="1" dirty="0"/>
              <a:t>Stress</a:t>
            </a:r>
          </a:p>
          <a:p>
            <a:pPr lvl="1"/>
            <a:r>
              <a:rPr lang="en-US" sz="2800" b="1" dirty="0"/>
              <a:t>Shortens or lengths</a:t>
            </a:r>
          </a:p>
          <a:p>
            <a:pPr lvl="1"/>
            <a:r>
              <a:rPr lang="en-US" sz="2800" b="1" dirty="0"/>
              <a:t>High stress increases probability of lengthened cycle (&gt;42 days)</a:t>
            </a:r>
          </a:p>
          <a:p>
            <a:pPr marL="365760" lvl="1" indent="0">
              <a:buNone/>
            </a:pPr>
            <a:endParaRPr lang="en-US" sz="2800" b="1" dirty="0"/>
          </a:p>
          <a:p>
            <a:r>
              <a:rPr lang="en-US" sz="2800" b="1" dirty="0"/>
              <a:t>Type of stress varies with age</a:t>
            </a:r>
          </a:p>
          <a:p>
            <a:endParaRPr lang="en-US" dirty="0"/>
          </a:p>
        </p:txBody>
      </p:sp>
    </p:spTree>
    <p:extLst>
      <p:ext uri="{BB962C8B-B14F-4D97-AF65-F5344CB8AC3E}">
        <p14:creationId xmlns:p14="http://schemas.microsoft.com/office/powerpoint/2010/main" val="2888164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Stressful work</a:t>
            </a:r>
          </a:p>
        </p:txBody>
      </p:sp>
      <p:sp>
        <p:nvSpPr>
          <p:cNvPr id="3" name="Content Placeholder 2"/>
          <p:cNvSpPr>
            <a:spLocks noGrp="1"/>
          </p:cNvSpPr>
          <p:nvPr>
            <p:ph idx="1"/>
          </p:nvPr>
        </p:nvSpPr>
        <p:spPr/>
        <p:txBody>
          <a:bodyPr>
            <a:normAutofit/>
          </a:bodyPr>
          <a:lstStyle/>
          <a:p>
            <a:r>
              <a:rPr lang="en-US" sz="2800" b="1" dirty="0"/>
              <a:t>High demand and low control in the job setting</a:t>
            </a:r>
          </a:p>
          <a:p>
            <a:r>
              <a:rPr lang="en-US" sz="2800" b="1" dirty="0"/>
              <a:t>Doubled risk for short cycles</a:t>
            </a:r>
          </a:p>
          <a:p>
            <a:r>
              <a:rPr lang="en-US" sz="2800" b="1" dirty="0"/>
              <a:t>? Poor follicular development – poor luteal function– short luteal phase (26% of cycles)</a:t>
            </a:r>
          </a:p>
          <a:p>
            <a:endParaRPr lang="en-US" sz="2800" dirty="0"/>
          </a:p>
        </p:txBody>
      </p:sp>
    </p:spTree>
    <p:extLst>
      <p:ext uri="{BB962C8B-B14F-4D97-AF65-F5344CB8AC3E}">
        <p14:creationId xmlns:p14="http://schemas.microsoft.com/office/powerpoint/2010/main" val="178805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a:t>
            </a:r>
          </a:p>
        </p:txBody>
      </p:sp>
      <p:sp>
        <p:nvSpPr>
          <p:cNvPr id="3" name="Content Placeholder 2"/>
          <p:cNvSpPr>
            <a:spLocks noGrp="1"/>
          </p:cNvSpPr>
          <p:nvPr>
            <p:ph idx="1"/>
          </p:nvPr>
        </p:nvSpPr>
        <p:spPr>
          <a:xfrm>
            <a:off x="792162" y="1761565"/>
            <a:ext cx="7742238" cy="4289611"/>
          </a:xfrm>
        </p:spPr>
        <p:txBody>
          <a:bodyPr>
            <a:normAutofit fontScale="92500" lnSpcReduction="20000"/>
          </a:bodyPr>
          <a:lstStyle/>
          <a:p>
            <a:r>
              <a:rPr lang="en-US" sz="3200" dirty="0"/>
              <a:t>Current US guidelines: minimally 150 minutes per week for adults</a:t>
            </a:r>
          </a:p>
          <a:p>
            <a:r>
              <a:rPr lang="en-US" sz="3200" dirty="0"/>
              <a:t>Sit less and move more!</a:t>
            </a:r>
          </a:p>
          <a:p>
            <a:r>
              <a:rPr lang="en-US" sz="3200" b="1" dirty="0"/>
              <a:t>Health benefits </a:t>
            </a:r>
          </a:p>
          <a:p>
            <a:pPr lvl="1"/>
            <a:r>
              <a:rPr lang="en-US" sz="3200" b="1" dirty="0"/>
              <a:t>Improved insulin levels</a:t>
            </a:r>
          </a:p>
          <a:p>
            <a:r>
              <a:rPr lang="en-US" sz="3200" b="1" dirty="0"/>
              <a:t>Minimally increased probability of long cycles in college women</a:t>
            </a:r>
          </a:p>
          <a:p>
            <a:r>
              <a:rPr lang="en-US" sz="3200" b="1" dirty="0"/>
              <a:t>&gt;4 hours per week: </a:t>
            </a:r>
          </a:p>
          <a:p>
            <a:pPr lvl="1"/>
            <a:r>
              <a:rPr lang="en-US" sz="2800" b="1" dirty="0"/>
              <a:t>increased follicular phase in women under 35 but not over 35</a:t>
            </a:r>
          </a:p>
        </p:txBody>
      </p:sp>
    </p:spTree>
    <p:extLst>
      <p:ext uri="{BB962C8B-B14F-4D97-AF65-F5344CB8AC3E}">
        <p14:creationId xmlns:p14="http://schemas.microsoft.com/office/powerpoint/2010/main" val="9743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a:t>
            </a:r>
          </a:p>
        </p:txBody>
      </p:sp>
      <p:sp>
        <p:nvSpPr>
          <p:cNvPr id="3" name="Content Placeholder 2"/>
          <p:cNvSpPr>
            <a:spLocks noGrp="1"/>
          </p:cNvSpPr>
          <p:nvPr>
            <p:ph idx="1"/>
          </p:nvPr>
        </p:nvSpPr>
        <p:spPr>
          <a:xfrm>
            <a:off x="990600" y="1676400"/>
            <a:ext cx="7570787" cy="4289611"/>
          </a:xfrm>
        </p:spPr>
        <p:txBody>
          <a:bodyPr>
            <a:normAutofit/>
          </a:bodyPr>
          <a:lstStyle/>
          <a:p>
            <a:r>
              <a:rPr lang="en-US" sz="2800" b="1" dirty="0"/>
              <a:t>Fertility is decreased when</a:t>
            </a:r>
          </a:p>
          <a:p>
            <a:pPr marL="457200" lvl="1" indent="0">
              <a:buNone/>
            </a:pPr>
            <a:r>
              <a:rPr lang="en-US" sz="2800" b="1" dirty="0"/>
              <a:t>&lt;20 or &gt;25 kg/m2 BMI</a:t>
            </a:r>
          </a:p>
          <a:p>
            <a:pPr marL="457200" lvl="1" indent="0"/>
            <a:r>
              <a:rPr lang="en-US" sz="2800" b="1" dirty="0"/>
              <a:t>More studies on low BMI than high!</a:t>
            </a:r>
          </a:p>
          <a:p>
            <a:pPr marL="514350" indent="-457200"/>
            <a:r>
              <a:rPr lang="en-US" sz="2800" b="1" dirty="0"/>
              <a:t>BMI and irregular cycles</a:t>
            </a:r>
          </a:p>
          <a:p>
            <a:pPr marL="514350" indent="-457200"/>
            <a:r>
              <a:rPr lang="en-US" sz="2800" b="1" dirty="0"/>
              <a:t>Amenorrhea to luteal phase defects</a:t>
            </a:r>
          </a:p>
          <a:p>
            <a:pPr marL="514350" indent="-457200"/>
            <a:r>
              <a:rPr lang="en-US" sz="2800" b="1" dirty="0"/>
              <a:t>Long cycle lengths</a:t>
            </a:r>
          </a:p>
        </p:txBody>
      </p:sp>
      <p:pic>
        <p:nvPicPr>
          <p:cNvPr id="4" name="rg_hi" descr="http://t3.gstatic.com/images?q=tbn:ANd9GcROsQt-ua-HbJStIecVaXpPFdFzevWu0U3KfCiLNLZ7bcp_-XueIw"/>
          <p:cNvPicPr/>
          <p:nvPr/>
        </p:nvPicPr>
        <p:blipFill>
          <a:blip r:embed="rId3"/>
          <a:srcRect/>
          <a:stretch>
            <a:fillRect/>
          </a:stretch>
        </p:blipFill>
        <p:spPr bwMode="auto">
          <a:xfrm>
            <a:off x="7162800" y="4648200"/>
            <a:ext cx="1581150" cy="1885950"/>
          </a:xfrm>
          <a:prstGeom prst="rect">
            <a:avLst/>
          </a:prstGeom>
          <a:noFill/>
          <a:ln w="9525">
            <a:noFill/>
            <a:miter lim="800000"/>
            <a:headEnd/>
            <a:tailEnd/>
          </a:ln>
        </p:spPr>
      </p:pic>
    </p:spTree>
    <p:extLst>
      <p:ext uri="{BB962C8B-B14F-4D97-AF65-F5344CB8AC3E}">
        <p14:creationId xmlns:p14="http://schemas.microsoft.com/office/powerpoint/2010/main" val="243688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Smoking</a:t>
            </a:r>
          </a:p>
        </p:txBody>
      </p:sp>
      <p:sp>
        <p:nvSpPr>
          <p:cNvPr id="3" name="Content Placeholder 2"/>
          <p:cNvSpPr>
            <a:spLocks noGrp="1"/>
          </p:cNvSpPr>
          <p:nvPr>
            <p:ph idx="1"/>
          </p:nvPr>
        </p:nvSpPr>
        <p:spPr>
          <a:xfrm>
            <a:off x="334963" y="1676400"/>
            <a:ext cx="7570787" cy="4724400"/>
          </a:xfrm>
        </p:spPr>
        <p:txBody>
          <a:bodyPr>
            <a:normAutofit/>
          </a:bodyPr>
          <a:lstStyle/>
          <a:p>
            <a:r>
              <a:rPr lang="en-US" sz="2800" b="1" dirty="0"/>
              <a:t>Tobacco:</a:t>
            </a:r>
          </a:p>
          <a:p>
            <a:pPr lvl="1"/>
            <a:r>
              <a:rPr lang="en-US" sz="2800" b="1" dirty="0"/>
              <a:t>Associated with short cycle lengths</a:t>
            </a:r>
          </a:p>
          <a:p>
            <a:pPr lvl="1"/>
            <a:r>
              <a:rPr lang="en-US" sz="2800" b="1" dirty="0"/>
              <a:t>4 fold risk with smoking 20 per day</a:t>
            </a:r>
          </a:p>
          <a:p>
            <a:pPr lvl="1"/>
            <a:r>
              <a:rPr lang="en-US" sz="2800" b="1" dirty="0"/>
              <a:t>10-20 per day: variable phases and lengths</a:t>
            </a:r>
          </a:p>
          <a:p>
            <a:pPr lvl="1"/>
            <a:r>
              <a:rPr lang="en-US" sz="2800" b="1" dirty="0"/>
              <a:t>Cycle lengths of ex-smokers</a:t>
            </a:r>
          </a:p>
          <a:p>
            <a:pPr marL="274320" lvl="1" indent="0">
              <a:buNone/>
            </a:pPr>
            <a:endParaRPr lang="en-US" sz="3000" b="1" dirty="0"/>
          </a:p>
        </p:txBody>
      </p:sp>
      <p:pic>
        <p:nvPicPr>
          <p:cNvPr id="4" name="rg_hi" descr="http://t0.gstatic.com/images?q=tbn:ANd9GcQL9q8IKlKJ1dO5lRR8TNsgfHPCj5qN7rTO5YeN83f5bOFoSLAn"/>
          <p:cNvPicPr/>
          <p:nvPr/>
        </p:nvPicPr>
        <p:blipFill>
          <a:blip r:embed="rId3"/>
          <a:srcRect/>
          <a:stretch>
            <a:fillRect/>
          </a:stretch>
        </p:blipFill>
        <p:spPr bwMode="auto">
          <a:xfrm>
            <a:off x="6553200" y="3962400"/>
            <a:ext cx="2095500" cy="2260600"/>
          </a:xfrm>
          <a:prstGeom prst="rect">
            <a:avLst/>
          </a:prstGeom>
          <a:noFill/>
          <a:ln w="9525">
            <a:noFill/>
            <a:miter lim="800000"/>
            <a:headEnd/>
            <a:tailEnd/>
          </a:ln>
        </p:spPr>
      </p:pic>
    </p:spTree>
    <p:extLst>
      <p:ext uri="{BB962C8B-B14F-4D97-AF65-F5344CB8AC3E}">
        <p14:creationId xmlns:p14="http://schemas.microsoft.com/office/powerpoint/2010/main" val="234325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355"/>
            <a:ext cx="8229600" cy="990600"/>
          </a:xfrm>
        </p:spPr>
        <p:txBody>
          <a:bodyPr>
            <a:noAutofit/>
          </a:bodyPr>
          <a:lstStyle/>
          <a:p>
            <a:r>
              <a:rPr lang="en-US" sz="3600" dirty="0"/>
              <a:t>Marijuana: (THC)</a:t>
            </a:r>
            <a:br>
              <a:rPr lang="en-US" sz="3600" dirty="0"/>
            </a:br>
            <a:endParaRPr lang="en-US" sz="3600" dirty="0"/>
          </a:p>
        </p:txBody>
      </p:sp>
      <p:sp>
        <p:nvSpPr>
          <p:cNvPr id="3" name="Content Placeholder 2"/>
          <p:cNvSpPr>
            <a:spLocks noGrp="1"/>
          </p:cNvSpPr>
          <p:nvPr>
            <p:ph idx="1"/>
          </p:nvPr>
        </p:nvSpPr>
        <p:spPr>
          <a:xfrm>
            <a:off x="533400" y="2209800"/>
            <a:ext cx="8229600" cy="4876800"/>
          </a:xfrm>
        </p:spPr>
        <p:txBody>
          <a:bodyPr/>
          <a:lstStyle/>
          <a:p>
            <a:pPr lvl="1"/>
            <a:r>
              <a:rPr lang="en-US" sz="3000" dirty="0"/>
              <a:t>Disrupts ovulation</a:t>
            </a:r>
          </a:p>
          <a:p>
            <a:pPr lvl="1"/>
            <a:r>
              <a:rPr lang="en-US" sz="3000" dirty="0"/>
              <a:t>Found in vaginal mucus &amp; uterine fluids</a:t>
            </a:r>
          </a:p>
          <a:p>
            <a:pPr lvl="1"/>
            <a:r>
              <a:rPr lang="en-US" sz="3000" dirty="0"/>
              <a:t>Effect on contact with sperm</a:t>
            </a:r>
          </a:p>
          <a:p>
            <a:endParaRPr lang="en-US" sz="3200" dirty="0"/>
          </a:p>
          <a:p>
            <a:endParaRPr lang="en-US" dirty="0"/>
          </a:p>
        </p:txBody>
      </p:sp>
      <p:pic>
        <p:nvPicPr>
          <p:cNvPr id="4" name="Picture 2" descr="Image result for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1960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6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 and Caffeine</a:t>
            </a:r>
          </a:p>
        </p:txBody>
      </p:sp>
      <p:sp>
        <p:nvSpPr>
          <p:cNvPr id="3" name="Content Placeholder 2"/>
          <p:cNvSpPr>
            <a:spLocks noGrp="1"/>
          </p:cNvSpPr>
          <p:nvPr>
            <p:ph idx="1"/>
          </p:nvPr>
        </p:nvSpPr>
        <p:spPr/>
        <p:txBody>
          <a:bodyPr>
            <a:normAutofit lnSpcReduction="10000"/>
          </a:bodyPr>
          <a:lstStyle/>
          <a:p>
            <a:r>
              <a:rPr lang="en-US" sz="2800" b="1" dirty="0"/>
              <a:t>Few studies on the effect on the cycle</a:t>
            </a:r>
          </a:p>
          <a:p>
            <a:r>
              <a:rPr lang="en-US" sz="2800" b="1" dirty="0"/>
              <a:t>Decreased fertility seen with high consumption (&gt;8 drinks per week)</a:t>
            </a:r>
          </a:p>
          <a:p>
            <a:endParaRPr lang="en-US" dirty="0"/>
          </a:p>
          <a:p>
            <a:pPr>
              <a:buNone/>
            </a:pPr>
            <a:endParaRPr lang="en-US" dirty="0"/>
          </a:p>
          <a:p>
            <a:endParaRPr lang="en-US" b="1" dirty="0"/>
          </a:p>
          <a:p>
            <a:endParaRPr lang="en-US" b="1" dirty="0"/>
          </a:p>
          <a:p>
            <a:endParaRPr lang="en-US" b="1" dirty="0"/>
          </a:p>
          <a:p>
            <a:endParaRPr lang="en-US" dirty="0"/>
          </a:p>
          <a:p>
            <a:endParaRPr lang="en-US" dirty="0"/>
          </a:p>
          <a:p>
            <a:r>
              <a:rPr lang="en-US" sz="2400" b="1" dirty="0">
                <a:solidFill>
                  <a:srgbClr val="002060"/>
                </a:solidFill>
              </a:rPr>
              <a:t>Neither alcohol or caffeine impair to the point of decreasing fertility (</a:t>
            </a:r>
            <a:r>
              <a:rPr lang="en-US" sz="2400" b="1" dirty="0" err="1">
                <a:solidFill>
                  <a:srgbClr val="002060"/>
                </a:solidFill>
              </a:rPr>
              <a:t>Chavarro</a:t>
            </a:r>
            <a:r>
              <a:rPr lang="en-US" sz="2400" b="1" dirty="0">
                <a:solidFill>
                  <a:srgbClr val="002060"/>
                </a:solidFill>
              </a:rPr>
              <a:t>)</a:t>
            </a:r>
          </a:p>
          <a:p>
            <a:endParaRPr lang="en-US" dirty="0">
              <a:solidFill>
                <a:srgbClr val="002060"/>
              </a:solidFill>
            </a:endParaRPr>
          </a:p>
        </p:txBody>
      </p:sp>
      <p:sp>
        <p:nvSpPr>
          <p:cNvPr id="5" name="AutoShape 2" descr="Image result for coffee cu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offee cu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s://estilodeluxe.files.wordpress.com/2010/08/coffee-cup-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270" y="3460811"/>
            <a:ext cx="2723860" cy="168384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37" y="3460811"/>
            <a:ext cx="2530362" cy="168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84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Aspects to consider:</a:t>
            </a:r>
          </a:p>
        </p:txBody>
      </p:sp>
      <p:sp>
        <p:nvSpPr>
          <p:cNvPr id="3" name="Content Placeholder 2"/>
          <p:cNvSpPr>
            <a:spLocks noGrp="1"/>
          </p:cNvSpPr>
          <p:nvPr>
            <p:ph idx="1"/>
          </p:nvPr>
        </p:nvSpPr>
        <p:spPr/>
        <p:txBody>
          <a:bodyPr>
            <a:normAutofit/>
          </a:bodyPr>
          <a:lstStyle/>
          <a:p>
            <a:r>
              <a:rPr lang="en-US" sz="3200" dirty="0"/>
              <a:t>Lifestyle</a:t>
            </a:r>
          </a:p>
          <a:p>
            <a:r>
              <a:rPr lang="en-US" sz="3200" dirty="0"/>
              <a:t>Stress</a:t>
            </a:r>
          </a:p>
          <a:p>
            <a:r>
              <a:rPr lang="en-US" sz="3200" dirty="0"/>
              <a:t>Exercise</a:t>
            </a:r>
          </a:p>
          <a:p>
            <a:r>
              <a:rPr lang="en-US" sz="3200" dirty="0"/>
              <a:t>Substance Use</a:t>
            </a:r>
          </a:p>
          <a:p>
            <a:r>
              <a:rPr lang="en-US" sz="3200" dirty="0"/>
              <a:t>Sleep Hygiene</a:t>
            </a:r>
          </a:p>
          <a:p>
            <a:r>
              <a:rPr lang="en-US" sz="3200" dirty="0"/>
              <a:t>Environment</a:t>
            </a:r>
          </a:p>
          <a:p>
            <a:r>
              <a:rPr lang="en-US" sz="3200" dirty="0"/>
              <a:t>Diet</a:t>
            </a:r>
          </a:p>
        </p:txBody>
      </p:sp>
    </p:spTree>
    <p:extLst>
      <p:ext uri="{BB962C8B-B14F-4D97-AF65-F5344CB8AC3E}">
        <p14:creationId xmlns:p14="http://schemas.microsoft.com/office/powerpoint/2010/main" val="3913419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a:bodyPr>
          <a:lstStyle/>
          <a:p>
            <a:r>
              <a:rPr lang="en-US" altLang="en-US" sz="2800" dirty="0"/>
              <a:t>Light suppresses in a dose-dependent fashion</a:t>
            </a:r>
          </a:p>
          <a:p>
            <a:r>
              <a:rPr lang="en-US" altLang="en-US" sz="2800" dirty="0"/>
              <a:t>Anti-cancer hormone (scavenger of free radicals)</a:t>
            </a:r>
          </a:p>
          <a:p>
            <a:r>
              <a:rPr lang="en-US" altLang="en-US" sz="2800" dirty="0"/>
              <a:t>Reduces oxidative stress (inflammation)</a:t>
            </a:r>
          </a:p>
          <a:p>
            <a:endParaRPr lang="en-US" altLang="en-US" sz="2800" dirty="0"/>
          </a:p>
          <a:p>
            <a:r>
              <a:rPr lang="en-US" altLang="en-US" sz="2800" dirty="0"/>
              <a:t>Reduced with age, insomnia, CAD, and other conditions</a:t>
            </a:r>
          </a:p>
        </p:txBody>
      </p:sp>
      <p:sp>
        <p:nvSpPr>
          <p:cNvPr id="18434" name="Rectangle 2"/>
          <p:cNvSpPr>
            <a:spLocks noGrp="1" noChangeArrowheads="1"/>
          </p:cNvSpPr>
          <p:nvPr>
            <p:ph type="title"/>
          </p:nvPr>
        </p:nvSpPr>
        <p:spPr>
          <a:xfrm>
            <a:off x="533400" y="533400"/>
            <a:ext cx="8229600" cy="990600"/>
          </a:xfrm>
        </p:spPr>
        <p:txBody>
          <a:bodyPr>
            <a:normAutofit/>
          </a:bodyPr>
          <a:lstStyle/>
          <a:p>
            <a:r>
              <a:rPr lang="en-US" altLang="en-US" dirty="0">
                <a:latin typeface="Bookman Old Style" panose="02050604050505020204" pitchFamily="18" charset="0"/>
              </a:rPr>
              <a:t>Melatonin (Men &amp; Women)</a:t>
            </a:r>
          </a:p>
        </p:txBody>
      </p:sp>
    </p:spTree>
    <p:extLst>
      <p:ext uri="{BB962C8B-B14F-4D97-AF65-F5344CB8AC3E}">
        <p14:creationId xmlns:p14="http://schemas.microsoft.com/office/powerpoint/2010/main" val="286531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dissolve">
                                      <p:cBhvr>
                                        <p:cTn id="13" dur="500"/>
                                        <p:tgtEl>
                                          <p:spTgt spid="184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dissolve">
                                      <p:cBhvr>
                                        <p:cTn id="18" dur="500"/>
                                        <p:tgtEl>
                                          <p:spTgt spid="184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Effect transition="in" filter="dissolve">
                                      <p:cBhvr>
                                        <p:cTn id="23" dur="500"/>
                                        <p:tgtEl>
                                          <p:spTgt spid="184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435">
                                            <p:txEl>
                                              <p:pRg st="4" end="4"/>
                                            </p:txEl>
                                          </p:spTgt>
                                        </p:tgtEl>
                                        <p:attrNameLst>
                                          <p:attrName>style.visibility</p:attrName>
                                        </p:attrNameLst>
                                      </p:cBhvr>
                                      <p:to>
                                        <p:strVal val="visible"/>
                                      </p:to>
                                    </p:set>
                                    <p:animEffect transition="in" filter="dissolve">
                                      <p:cBhvr>
                                        <p:cTn id="28"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990600"/>
          </a:xfrm>
        </p:spPr>
        <p:txBody>
          <a:bodyPr>
            <a:noAutofit/>
          </a:bodyPr>
          <a:lstStyle/>
          <a:p>
            <a:pPr algn="ctr"/>
            <a:r>
              <a:rPr lang="en-US" altLang="en-US" b="1" dirty="0">
                <a:latin typeface="Bookman Old Style" panose="02050604050505020204" pitchFamily="18" charset="0"/>
              </a:rPr>
              <a:t>Melatonin’s effect on                   reproductive physiology</a:t>
            </a:r>
            <a:br>
              <a:rPr lang="en-US" altLang="en-US" dirty="0"/>
            </a:br>
            <a:endParaRPr lang="en-US" altLang="en-US" dirty="0"/>
          </a:p>
        </p:txBody>
      </p:sp>
      <p:sp>
        <p:nvSpPr>
          <p:cNvPr id="16387" name="Rectangle 3"/>
          <p:cNvSpPr>
            <a:spLocks noGrp="1" noChangeArrowheads="1"/>
          </p:cNvSpPr>
          <p:nvPr>
            <p:ph sz="half" idx="1"/>
          </p:nvPr>
        </p:nvSpPr>
        <p:spPr>
          <a:xfrm>
            <a:off x="275823" y="1673352"/>
            <a:ext cx="4648200" cy="4718304"/>
          </a:xfrm>
        </p:spPr>
        <p:txBody>
          <a:bodyPr>
            <a:normAutofit lnSpcReduction="10000"/>
          </a:bodyPr>
          <a:lstStyle/>
          <a:p>
            <a:pPr>
              <a:lnSpc>
                <a:spcPct val="90000"/>
              </a:lnSpc>
            </a:pPr>
            <a:r>
              <a:rPr lang="en-US" altLang="en-US" sz="2400" b="1" dirty="0">
                <a:latin typeface="Cambria" panose="02040503050406030204" pitchFamily="18" charset="0"/>
                <a:ea typeface="Cambria" panose="02040503050406030204" pitchFamily="18" charset="0"/>
              </a:rPr>
              <a:t>Stimulatory effect on Brain hormones (LH, FSH)</a:t>
            </a:r>
          </a:p>
          <a:p>
            <a:pPr>
              <a:lnSpc>
                <a:spcPct val="90000"/>
              </a:lnSpc>
            </a:pPr>
            <a:endParaRPr lang="en-US" altLang="en-US" sz="2400" b="1" dirty="0">
              <a:latin typeface="Cambria" panose="02040503050406030204" pitchFamily="18" charset="0"/>
              <a:ea typeface="Cambria" panose="02040503050406030204" pitchFamily="18" charset="0"/>
            </a:endParaRPr>
          </a:p>
          <a:p>
            <a:pPr>
              <a:lnSpc>
                <a:spcPct val="90000"/>
              </a:lnSpc>
            </a:pPr>
            <a:r>
              <a:rPr lang="en-US" altLang="en-US" sz="2400" b="1" dirty="0">
                <a:latin typeface="Cambria" panose="02040503050406030204" pitchFamily="18" charset="0"/>
                <a:ea typeface="Cambria" panose="02040503050406030204" pitchFamily="18" charset="0"/>
              </a:rPr>
              <a:t>Direct action on ovarian cells (promotes ovulation)</a:t>
            </a:r>
          </a:p>
          <a:p>
            <a:pPr>
              <a:lnSpc>
                <a:spcPct val="90000"/>
              </a:lnSpc>
            </a:pPr>
            <a:endParaRPr lang="en-US" altLang="en-US" sz="2400" b="1" dirty="0">
              <a:latin typeface="Cambria" panose="02040503050406030204" pitchFamily="18" charset="0"/>
              <a:ea typeface="Cambria" panose="02040503050406030204" pitchFamily="18" charset="0"/>
            </a:endParaRPr>
          </a:p>
          <a:p>
            <a:pPr>
              <a:lnSpc>
                <a:spcPct val="90000"/>
              </a:lnSpc>
            </a:pPr>
            <a:r>
              <a:rPr lang="en-US" altLang="en-US" sz="2400" b="1" dirty="0">
                <a:latin typeface="Cambria" panose="02040503050406030204" pitchFamily="18" charset="0"/>
                <a:ea typeface="Cambria" panose="02040503050406030204" pitchFamily="18" charset="0"/>
              </a:rPr>
              <a:t>Sequestered in the follicular fluid</a:t>
            </a:r>
          </a:p>
          <a:p>
            <a:pPr>
              <a:lnSpc>
                <a:spcPct val="90000"/>
              </a:lnSpc>
            </a:pPr>
            <a:endParaRPr lang="en-US" altLang="en-US" sz="2400" dirty="0">
              <a:latin typeface="Cambria" panose="02040503050406030204" pitchFamily="18" charset="0"/>
              <a:ea typeface="Cambria" panose="02040503050406030204" pitchFamily="18" charset="0"/>
            </a:endParaRPr>
          </a:p>
          <a:p>
            <a:pPr>
              <a:lnSpc>
                <a:spcPct val="90000"/>
              </a:lnSpc>
            </a:pPr>
            <a:r>
              <a:rPr lang="en-US" altLang="en-US" sz="2400" b="1" dirty="0">
                <a:latin typeface="Cambria" panose="02040503050406030204" pitchFamily="18" charset="0"/>
                <a:ea typeface="Cambria" panose="02040503050406030204" pitchFamily="18" charset="0"/>
              </a:rPr>
              <a:t>After ovulation: influence disappears</a:t>
            </a:r>
          </a:p>
          <a:p>
            <a:pPr>
              <a:lnSpc>
                <a:spcPct val="90000"/>
              </a:lnSpc>
            </a:pPr>
            <a:endParaRPr lang="en-US" altLang="en-US" sz="2400" b="1" dirty="0">
              <a:latin typeface="Cambria" panose="02040503050406030204" pitchFamily="18" charset="0"/>
              <a:ea typeface="Cambria" panose="02040503050406030204" pitchFamily="18" charset="0"/>
            </a:endParaRPr>
          </a:p>
          <a:p>
            <a:pPr>
              <a:lnSpc>
                <a:spcPct val="90000"/>
              </a:lnSpc>
            </a:pPr>
            <a:r>
              <a:rPr lang="en-US" altLang="en-US" sz="2400" b="1" dirty="0">
                <a:latin typeface="Cambria" panose="02040503050406030204" pitchFamily="18" charset="0"/>
                <a:ea typeface="Cambria" panose="02040503050406030204" pitchFamily="18" charset="0"/>
              </a:rPr>
              <a:t>Stimulates progesterone</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graphicFrame>
        <p:nvGraphicFramePr>
          <p:cNvPr id="3" name="Content Placeholder 2"/>
          <p:cNvGraphicFramePr>
            <a:graphicFrameLocks noGrp="1" noChangeAspect="1"/>
          </p:cNvGraphicFramePr>
          <p:nvPr>
            <p:ph sz="half" idx="2"/>
            <p:extLst>
              <p:ext uri="{D42A27DB-BD31-4B8C-83A1-F6EECF244321}">
                <p14:modId xmlns:p14="http://schemas.microsoft.com/office/powerpoint/2010/main" val="3110633230"/>
              </p:ext>
            </p:extLst>
          </p:nvPr>
        </p:nvGraphicFramePr>
        <p:xfrm>
          <a:off x="5322508" y="2543801"/>
          <a:ext cx="3364292" cy="2755631"/>
        </p:xfrm>
        <a:graphic>
          <a:graphicData uri="http://schemas.openxmlformats.org/presentationml/2006/ole">
            <mc:AlternateContent xmlns:mc="http://schemas.openxmlformats.org/markup-compatibility/2006">
              <mc:Choice xmlns:v="urn:schemas-microsoft-com:vml" Requires="v">
                <p:oleObj spid="_x0000_s2051" name="Clip" r:id="rId4" imgW="9866667" imgH="6514286" progId="MS_ClipArt_Gallery.2">
                  <p:embed/>
                </p:oleObj>
              </mc:Choice>
              <mc:Fallback>
                <p:oleObj name="Clip" r:id="rId4" imgW="9866667" imgH="65142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508" y="2543801"/>
                        <a:ext cx="3364292" cy="2755631"/>
                      </a:xfrm>
                      <a:prstGeom prst="rect">
                        <a:avLst/>
                      </a:prstGeom>
                      <a:noFill/>
                      <a:ln>
                        <a:noFill/>
                      </a:ln>
                      <a:effectLst/>
                    </p:spPr>
                  </p:pic>
                </p:oleObj>
              </mc:Fallback>
            </mc:AlternateContent>
          </a:graphicData>
        </a:graphic>
      </p:graphicFrame>
      <p:cxnSp>
        <p:nvCxnSpPr>
          <p:cNvPr id="8" name="Straight Arrow Connector 7"/>
          <p:cNvCxnSpPr/>
          <p:nvPr/>
        </p:nvCxnSpPr>
        <p:spPr>
          <a:xfrm flipV="1">
            <a:off x="3400023" y="3921617"/>
            <a:ext cx="2108915" cy="244698"/>
          </a:xfrm>
          <a:prstGeom prst="straightConnector1">
            <a:avLst/>
          </a:prstGeom>
          <a:ln w="28575">
            <a:solidFill>
              <a:schemeClr val="bg2">
                <a:lumMod val="50000"/>
              </a:schemeClr>
            </a:solidFill>
            <a:headEnd w="lg" len="sm"/>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984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dissolve">
                                      <p:cBhvr>
                                        <p:cTn id="13" dur="500"/>
                                        <p:tgtEl>
                                          <p:spTgt spid="163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387">
                                            <p:txEl>
                                              <p:pRg st="2" end="2"/>
                                            </p:txEl>
                                          </p:spTgt>
                                        </p:tgtEl>
                                        <p:attrNameLst>
                                          <p:attrName>style.visibility</p:attrName>
                                        </p:attrNameLst>
                                      </p:cBhvr>
                                      <p:to>
                                        <p:strVal val="visible"/>
                                      </p:to>
                                    </p:set>
                                    <p:animEffect transition="in" filter="dissolve">
                                      <p:cBhvr>
                                        <p:cTn id="18" dur="500"/>
                                        <p:tgtEl>
                                          <p:spTgt spid="1638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dissolve">
                                      <p:cBhvr>
                                        <p:cTn id="23" dur="500"/>
                                        <p:tgtEl>
                                          <p:spTgt spid="1638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Effect transition="in" filter="dissolve">
                                      <p:cBhvr>
                                        <p:cTn id="28" dur="500"/>
                                        <p:tgtEl>
                                          <p:spTgt spid="16387">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387">
                                            <p:txEl>
                                              <p:pRg st="8" end="8"/>
                                            </p:txEl>
                                          </p:spTgt>
                                        </p:tgtEl>
                                        <p:attrNameLst>
                                          <p:attrName>style.visibility</p:attrName>
                                        </p:attrNameLst>
                                      </p:cBhvr>
                                      <p:to>
                                        <p:strVal val="visible"/>
                                      </p:to>
                                    </p:set>
                                    <p:animEffect transition="in" filter="dissolve">
                                      <p:cBhvr>
                                        <p:cTn id="33"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Melatonin mitigates oxidative stress and therefore DNA damage</a:t>
            </a:r>
          </a:p>
          <a:p>
            <a:r>
              <a:rPr lang="en-US" sz="2800" dirty="0"/>
              <a:t>The follicular environment is naturally protective against oxidative damage</a:t>
            </a:r>
          </a:p>
          <a:p>
            <a:endParaRPr lang="en-US" sz="2800" dirty="0"/>
          </a:p>
          <a:p>
            <a:r>
              <a:rPr lang="en-US" sz="2800" dirty="0"/>
              <a:t>Melatonin receptors are on </a:t>
            </a:r>
            <a:r>
              <a:rPr lang="en-US" sz="2800" dirty="0" err="1"/>
              <a:t>spermatazoa</a:t>
            </a:r>
            <a:endParaRPr lang="en-US" sz="2800" dirty="0"/>
          </a:p>
          <a:p>
            <a:r>
              <a:rPr lang="en-US" sz="2800" dirty="0"/>
              <a:t>Higher percentage of motile sperm and progressively motile sperm with higher melatonin levels</a:t>
            </a:r>
          </a:p>
          <a:p>
            <a:r>
              <a:rPr lang="en-US" sz="2800" dirty="0"/>
              <a:t>Improved sperm quality</a:t>
            </a:r>
          </a:p>
          <a:p>
            <a:endParaRPr lang="en-US" sz="2800" dirty="0"/>
          </a:p>
          <a:p>
            <a:endParaRPr lang="en-US" sz="2800" dirty="0"/>
          </a:p>
        </p:txBody>
      </p:sp>
      <p:sp>
        <p:nvSpPr>
          <p:cNvPr id="3" name="Title 2"/>
          <p:cNvSpPr>
            <a:spLocks noGrp="1"/>
          </p:cNvSpPr>
          <p:nvPr>
            <p:ph type="title"/>
          </p:nvPr>
        </p:nvSpPr>
        <p:spPr/>
        <p:txBody>
          <a:bodyPr>
            <a:normAutofit/>
          </a:bodyPr>
          <a:lstStyle/>
          <a:p>
            <a:r>
              <a:rPr lang="en-US" dirty="0"/>
              <a:t>Melatonin and Egg/Sperm quality</a:t>
            </a:r>
          </a:p>
        </p:txBody>
      </p:sp>
    </p:spTree>
    <p:extLst>
      <p:ext uri="{BB962C8B-B14F-4D97-AF65-F5344CB8AC3E}">
        <p14:creationId xmlns:p14="http://schemas.microsoft.com/office/powerpoint/2010/main" val="136550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Effect of Shift work</a:t>
            </a:r>
          </a:p>
          <a:p>
            <a:pPr marL="45720" indent="0">
              <a:buNone/>
            </a:pPr>
            <a:endParaRPr lang="en-US" sz="3200" dirty="0"/>
          </a:p>
          <a:p>
            <a:pPr marL="45720" indent="0">
              <a:buNone/>
            </a:pPr>
            <a:r>
              <a:rPr lang="en-US" sz="2800" dirty="0"/>
              <a:t>Circadian Clock problems???</a:t>
            </a:r>
          </a:p>
          <a:p>
            <a:r>
              <a:rPr lang="en-US" sz="2800" dirty="0"/>
              <a:t>PCOS</a:t>
            </a:r>
          </a:p>
          <a:p>
            <a:r>
              <a:rPr lang="en-US" sz="2800" dirty="0"/>
              <a:t>Hypothalamic amenorrhea (no cycles)</a:t>
            </a:r>
          </a:p>
          <a:p>
            <a:r>
              <a:rPr lang="en-US" sz="2800" dirty="0"/>
              <a:t>Psychopathology such as PMS. </a:t>
            </a:r>
          </a:p>
          <a:p>
            <a:r>
              <a:rPr lang="en-US" sz="2800" dirty="0"/>
              <a:t>Depression during pregnancy and postpartum</a:t>
            </a:r>
          </a:p>
          <a:p>
            <a:endParaRPr lang="en-US" sz="3200" dirty="0"/>
          </a:p>
        </p:txBody>
      </p:sp>
      <p:sp>
        <p:nvSpPr>
          <p:cNvPr id="3" name="Title 2"/>
          <p:cNvSpPr>
            <a:spLocks noGrp="1"/>
          </p:cNvSpPr>
          <p:nvPr>
            <p:ph type="title"/>
          </p:nvPr>
        </p:nvSpPr>
        <p:spPr/>
        <p:txBody>
          <a:bodyPr/>
          <a:lstStyle/>
          <a:p>
            <a:r>
              <a:rPr lang="en-US" dirty="0"/>
              <a:t>Vulnerable Women</a:t>
            </a:r>
          </a:p>
        </p:txBody>
      </p:sp>
    </p:spTree>
    <p:extLst>
      <p:ext uri="{BB962C8B-B14F-4D97-AF65-F5344CB8AC3E}">
        <p14:creationId xmlns:p14="http://schemas.microsoft.com/office/powerpoint/2010/main" val="1110498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2755" y="451834"/>
            <a:ext cx="8229600" cy="990600"/>
          </a:xfrm>
        </p:spPr>
        <p:txBody>
          <a:bodyPr>
            <a:normAutofit fontScale="90000"/>
          </a:bodyPr>
          <a:lstStyle/>
          <a:p>
            <a:r>
              <a:rPr lang="en-US" altLang="en-US" dirty="0"/>
              <a:t>Menstrual cycle changes:</a:t>
            </a:r>
            <a:br>
              <a:rPr lang="en-US" altLang="en-US" dirty="0"/>
            </a:br>
            <a:r>
              <a:rPr lang="en-US" altLang="en-US" dirty="0"/>
              <a:t>     ovarian function</a:t>
            </a:r>
          </a:p>
        </p:txBody>
      </p:sp>
      <p:sp>
        <p:nvSpPr>
          <p:cNvPr id="37891" name="Rectangle 3"/>
          <p:cNvSpPr>
            <a:spLocks noGrp="1" noChangeArrowheads="1"/>
          </p:cNvSpPr>
          <p:nvPr>
            <p:ph type="body" idx="1"/>
          </p:nvPr>
        </p:nvSpPr>
        <p:spPr>
          <a:xfrm>
            <a:off x="685800" y="2667000"/>
            <a:ext cx="8229600" cy="4876800"/>
          </a:xfrm>
        </p:spPr>
        <p:txBody>
          <a:bodyPr>
            <a:normAutofit/>
          </a:bodyPr>
          <a:lstStyle/>
          <a:p>
            <a:r>
              <a:rPr lang="en-US" altLang="en-US" sz="2800" dirty="0"/>
              <a:t>Low levels of light exposure</a:t>
            </a:r>
          </a:p>
          <a:p>
            <a:r>
              <a:rPr lang="en-US" altLang="en-US" sz="2800" dirty="0"/>
              <a:t>Association with depressive disorders</a:t>
            </a:r>
          </a:p>
          <a:p>
            <a:r>
              <a:rPr lang="en-US" altLang="en-US" sz="2800" dirty="0"/>
              <a:t>Early decline of ovarian function in depressed women</a:t>
            </a:r>
          </a:p>
        </p:txBody>
      </p:sp>
    </p:spTree>
    <p:extLst>
      <p:ext uri="{BB962C8B-B14F-4D97-AF65-F5344CB8AC3E}">
        <p14:creationId xmlns:p14="http://schemas.microsoft.com/office/powerpoint/2010/main" val="3382375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dissolve">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dissolve">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Sleep Hygiene for Men and Women</a:t>
            </a:r>
          </a:p>
        </p:txBody>
      </p:sp>
      <p:sp>
        <p:nvSpPr>
          <p:cNvPr id="3" name="Content Placeholder 2"/>
          <p:cNvSpPr>
            <a:spLocks noGrp="1"/>
          </p:cNvSpPr>
          <p:nvPr>
            <p:ph idx="1"/>
          </p:nvPr>
        </p:nvSpPr>
        <p:spPr>
          <a:xfrm>
            <a:off x="609600" y="1828800"/>
            <a:ext cx="7570787" cy="4289611"/>
          </a:xfrm>
        </p:spPr>
        <p:txBody>
          <a:bodyPr>
            <a:normAutofit/>
          </a:bodyPr>
          <a:lstStyle/>
          <a:p>
            <a:r>
              <a:rPr lang="en-US" sz="2800" b="1" dirty="0"/>
              <a:t>Nighttime ambient light exposure</a:t>
            </a:r>
          </a:p>
          <a:p>
            <a:r>
              <a:rPr lang="en-US" sz="2800" b="1" dirty="0"/>
              <a:t>Red alarm clock</a:t>
            </a:r>
          </a:p>
          <a:p>
            <a:r>
              <a:rPr lang="en-US" sz="2800" b="1" dirty="0"/>
              <a:t>Positive effect on menstrual parameters</a:t>
            </a:r>
          </a:p>
        </p:txBody>
      </p:sp>
      <p:pic>
        <p:nvPicPr>
          <p:cNvPr id="4" name="rg_hi" descr="http://t0.gstatic.com/images?q=tbn:ANd9GcRTMtmTWdkBQGr9boVNmLnEGwE8orz0vCgL1HLu9CGygxDybgc2IQ"/>
          <p:cNvPicPr/>
          <p:nvPr/>
        </p:nvPicPr>
        <p:blipFill rotWithShape="1">
          <a:blip r:embed="rId3"/>
          <a:srcRect t="26467" b="26349"/>
          <a:stretch/>
        </p:blipFill>
        <p:spPr bwMode="auto">
          <a:xfrm>
            <a:off x="4922949" y="4327301"/>
            <a:ext cx="2286000" cy="862886"/>
          </a:xfrm>
          <a:prstGeom prst="rect">
            <a:avLst/>
          </a:prstGeom>
          <a:noFill/>
          <a:ln w="9525">
            <a:noFill/>
            <a:miter lim="800000"/>
            <a:headEnd/>
            <a:tailEnd/>
          </a:ln>
        </p:spPr>
      </p:pic>
    </p:spTree>
    <p:extLst>
      <p:ext uri="{BB962C8B-B14F-4D97-AF65-F5344CB8AC3E}">
        <p14:creationId xmlns:p14="http://schemas.microsoft.com/office/powerpoint/2010/main" val="27425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Assess what is stressful</a:t>
            </a:r>
          </a:p>
          <a:p>
            <a:r>
              <a:rPr lang="en-US" sz="2800" dirty="0"/>
              <a:t>Seek social support</a:t>
            </a:r>
          </a:p>
          <a:p>
            <a:r>
              <a:rPr lang="en-US" sz="2800" dirty="0"/>
              <a:t>Practice thought management</a:t>
            </a:r>
          </a:p>
          <a:p>
            <a:r>
              <a:rPr lang="en-US" sz="2800" dirty="0"/>
              <a:t>Exercise</a:t>
            </a:r>
          </a:p>
          <a:p>
            <a:r>
              <a:rPr lang="en-US" sz="2800" dirty="0"/>
              <a:t>Eat a healthy diet</a:t>
            </a:r>
          </a:p>
          <a:p>
            <a:r>
              <a:rPr lang="en-US" sz="2800" dirty="0"/>
              <a:t>Get adequate sleep!</a:t>
            </a:r>
          </a:p>
          <a:p>
            <a:r>
              <a:rPr lang="en-US" sz="2800" dirty="0"/>
              <a:t>Delegate responsibility</a:t>
            </a:r>
          </a:p>
        </p:txBody>
      </p:sp>
      <p:sp>
        <p:nvSpPr>
          <p:cNvPr id="2" name="Title 1"/>
          <p:cNvSpPr>
            <a:spLocks noGrp="1"/>
          </p:cNvSpPr>
          <p:nvPr>
            <p:ph type="title"/>
          </p:nvPr>
        </p:nvSpPr>
        <p:spPr/>
        <p:txBody>
          <a:bodyPr/>
          <a:lstStyle/>
          <a:p>
            <a:r>
              <a:rPr lang="en-US" b="1" dirty="0"/>
              <a:t>Managing Stress for Better Sleep</a:t>
            </a:r>
          </a:p>
        </p:txBody>
      </p:sp>
      <p:pic>
        <p:nvPicPr>
          <p:cNvPr id="4" name="Picture 3"/>
          <p:cNvPicPr>
            <a:picLocks noChangeAspect="1"/>
          </p:cNvPicPr>
          <p:nvPr/>
        </p:nvPicPr>
        <p:blipFill>
          <a:blip r:embed="rId3"/>
          <a:stretch>
            <a:fillRect/>
          </a:stretch>
        </p:blipFill>
        <p:spPr>
          <a:xfrm>
            <a:off x="5472960" y="3498816"/>
            <a:ext cx="3289300" cy="2476500"/>
          </a:xfrm>
          <a:prstGeom prst="rect">
            <a:avLst/>
          </a:prstGeom>
        </p:spPr>
      </p:pic>
    </p:spTree>
    <p:extLst>
      <p:ext uri="{BB962C8B-B14F-4D97-AF65-F5344CB8AC3E}">
        <p14:creationId xmlns:p14="http://schemas.microsoft.com/office/powerpoint/2010/main" val="2227235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t>
            </a:r>
          </a:p>
        </p:txBody>
      </p:sp>
      <p:sp>
        <p:nvSpPr>
          <p:cNvPr id="3" name="Content Placeholder 2"/>
          <p:cNvSpPr>
            <a:spLocks noGrp="1"/>
          </p:cNvSpPr>
          <p:nvPr>
            <p:ph idx="1"/>
          </p:nvPr>
        </p:nvSpPr>
        <p:spPr/>
        <p:txBody>
          <a:bodyPr>
            <a:normAutofit lnSpcReduction="10000"/>
          </a:bodyPr>
          <a:lstStyle/>
          <a:p>
            <a:pPr marL="0" indent="0">
              <a:buNone/>
            </a:pPr>
            <a:r>
              <a:rPr lang="en-US" sz="3200" dirty="0"/>
              <a:t>Endocrine disrupting chemicals (EDCs) act on hormone receptors</a:t>
            </a:r>
          </a:p>
          <a:p>
            <a:pPr marL="0" indent="0">
              <a:buNone/>
            </a:pPr>
            <a:endParaRPr lang="en-US" sz="3200" dirty="0"/>
          </a:p>
          <a:p>
            <a:r>
              <a:rPr lang="en-US" sz="3200" dirty="0"/>
              <a:t>	lead</a:t>
            </a:r>
          </a:p>
          <a:p>
            <a:r>
              <a:rPr lang="en-US" sz="3200" dirty="0"/>
              <a:t>	pesticides</a:t>
            </a:r>
          </a:p>
          <a:p>
            <a:r>
              <a:rPr lang="en-US" sz="3200" dirty="0"/>
              <a:t>	components in non-stick pans</a:t>
            </a:r>
          </a:p>
          <a:p>
            <a:r>
              <a:rPr lang="en-US" sz="3200" dirty="0"/>
              <a:t>	plasticizers in toys, cosmetics and 		lubricants</a:t>
            </a:r>
          </a:p>
          <a:p>
            <a:endParaRPr lang="en-US" sz="3200" dirty="0"/>
          </a:p>
        </p:txBody>
      </p:sp>
    </p:spTree>
    <p:extLst>
      <p:ext uri="{BB962C8B-B14F-4D97-AF65-F5344CB8AC3E}">
        <p14:creationId xmlns:p14="http://schemas.microsoft.com/office/powerpoint/2010/main" val="259341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Example: BPA</a:t>
            </a:r>
          </a:p>
        </p:txBody>
      </p:sp>
      <p:sp>
        <p:nvSpPr>
          <p:cNvPr id="3" name="Content Placeholder 2"/>
          <p:cNvSpPr>
            <a:spLocks noGrp="1"/>
          </p:cNvSpPr>
          <p:nvPr>
            <p:ph idx="1"/>
          </p:nvPr>
        </p:nvSpPr>
        <p:spPr/>
        <p:txBody>
          <a:bodyPr>
            <a:normAutofit/>
          </a:bodyPr>
          <a:lstStyle/>
          <a:p>
            <a:r>
              <a:rPr lang="en-US" sz="3200" dirty="0"/>
              <a:t>Reproductive disorders in men and women</a:t>
            </a:r>
          </a:p>
          <a:p>
            <a:r>
              <a:rPr lang="en-US" sz="3200" dirty="0"/>
              <a:t>Fetal brain development</a:t>
            </a:r>
          </a:p>
          <a:p>
            <a:r>
              <a:rPr lang="en-US" sz="3200" dirty="0"/>
              <a:t>Reproductive cancers: breast and prostate</a:t>
            </a:r>
          </a:p>
        </p:txBody>
      </p:sp>
    </p:spTree>
    <p:extLst>
      <p:ext uri="{BB962C8B-B14F-4D97-AF65-F5344CB8AC3E}">
        <p14:creationId xmlns:p14="http://schemas.microsoft.com/office/powerpoint/2010/main" val="2206715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exposure</a:t>
            </a:r>
          </a:p>
        </p:txBody>
      </p:sp>
      <p:sp>
        <p:nvSpPr>
          <p:cNvPr id="3" name="Content Placeholder 2"/>
          <p:cNvSpPr>
            <a:spLocks noGrp="1"/>
          </p:cNvSpPr>
          <p:nvPr>
            <p:ph idx="1"/>
          </p:nvPr>
        </p:nvSpPr>
        <p:spPr/>
        <p:txBody>
          <a:bodyPr>
            <a:normAutofit fontScale="85000" lnSpcReduction="20000"/>
          </a:bodyPr>
          <a:lstStyle/>
          <a:p>
            <a:r>
              <a:rPr lang="en-US" sz="2800" dirty="0"/>
              <a:t>BPA is a chemical that is present in hard plastics, including drinking water bottles and many household items.</a:t>
            </a:r>
          </a:p>
          <a:p>
            <a:r>
              <a:rPr lang="en-US" sz="2800" dirty="0"/>
              <a:t>choosing glass, steel, or porcelain containers for hot food</a:t>
            </a:r>
          </a:p>
          <a:p>
            <a:r>
              <a:rPr lang="en-US" sz="2800" dirty="0"/>
              <a:t>avoiding microwaving in plastic  food containers</a:t>
            </a:r>
          </a:p>
          <a:p>
            <a:r>
              <a:rPr lang="en-US" sz="2800" dirty="0"/>
              <a:t>reducing the consumption of canned foods</a:t>
            </a:r>
          </a:p>
          <a:p>
            <a:r>
              <a:rPr lang="en-US" sz="2800" dirty="0"/>
              <a:t>containers with recycle codes 3 or 7 may have BPA in them</a:t>
            </a:r>
          </a:p>
          <a:p>
            <a:endParaRPr lang="en-US" sz="2800" dirty="0"/>
          </a:p>
          <a:p>
            <a:br>
              <a:rPr lang="en-US" sz="2800" dirty="0"/>
            </a:br>
            <a:endParaRPr lang="en-US" sz="2800" dirty="0"/>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811"/>
          <a:stretch/>
        </p:blipFill>
        <p:spPr bwMode="auto">
          <a:xfrm>
            <a:off x="2514600" y="5398008"/>
            <a:ext cx="1466088" cy="13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1816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21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ReproDuctive</a:t>
            </a:r>
            <a:r>
              <a:rPr lang="en-US" dirty="0"/>
              <a:t> health-USA</a:t>
            </a:r>
          </a:p>
        </p:txBody>
      </p:sp>
      <p:sp>
        <p:nvSpPr>
          <p:cNvPr id="3" name="Content Placeholder 2"/>
          <p:cNvSpPr>
            <a:spLocks noGrp="1"/>
          </p:cNvSpPr>
          <p:nvPr>
            <p:ph idx="1"/>
          </p:nvPr>
        </p:nvSpPr>
        <p:spPr/>
        <p:txBody>
          <a:bodyPr>
            <a:normAutofit fontScale="92500" lnSpcReduction="10000"/>
          </a:bodyPr>
          <a:lstStyle/>
          <a:p>
            <a:r>
              <a:rPr lang="en-US" sz="2800" dirty="0"/>
              <a:t>US prevalence of subfertility and sterility in men is cumulative at </a:t>
            </a:r>
            <a:r>
              <a:rPr lang="en-US" sz="2800" dirty="0">
                <a:solidFill>
                  <a:srgbClr val="FF0000"/>
                </a:solidFill>
              </a:rPr>
              <a:t>11.2</a:t>
            </a:r>
            <a:r>
              <a:rPr lang="en-US" sz="2800" dirty="0"/>
              <a:t>%</a:t>
            </a:r>
          </a:p>
          <a:p>
            <a:endParaRPr lang="en-US" sz="2800" dirty="0"/>
          </a:p>
          <a:p>
            <a:r>
              <a:rPr lang="en-US" sz="2800" dirty="0"/>
              <a:t>US</a:t>
            </a:r>
            <a:r>
              <a:rPr lang="en-US" sz="2800" i="1" dirty="0"/>
              <a:t>~</a:t>
            </a:r>
            <a:r>
              <a:rPr lang="en-US" sz="2800" dirty="0">
                <a:solidFill>
                  <a:srgbClr val="FF0000"/>
                </a:solidFill>
              </a:rPr>
              <a:t>13.1</a:t>
            </a:r>
            <a:r>
              <a:rPr lang="en-US" sz="2800" dirty="0"/>
              <a:t>% women (</a:t>
            </a:r>
            <a:r>
              <a:rPr lang="en-US" sz="2800" dirty="0">
                <a:solidFill>
                  <a:srgbClr val="FF0000"/>
                </a:solidFill>
              </a:rPr>
              <a:t>7.5 mil)</a:t>
            </a:r>
            <a:r>
              <a:rPr lang="en-US" sz="2800" dirty="0"/>
              <a:t> aged 15-44 with decreased fecundity (ability to conceive and maintain a pregnancy)</a:t>
            </a:r>
          </a:p>
          <a:p>
            <a:pPr lvl="1"/>
            <a:endParaRPr lang="en-US" sz="2800" dirty="0"/>
          </a:p>
          <a:p>
            <a:r>
              <a:rPr lang="en-US" sz="2800" dirty="0"/>
              <a:t>The prevalence of American couples (</a:t>
            </a:r>
            <a:r>
              <a:rPr lang="en-US" sz="2800" dirty="0">
                <a:solidFill>
                  <a:srgbClr val="FF0000"/>
                </a:solidFill>
              </a:rPr>
              <a:t>10%</a:t>
            </a:r>
            <a:r>
              <a:rPr lang="en-US" sz="2800" dirty="0"/>
              <a:t>) suffering with sub-fertility and infertility is more prevalent than being diagnosed with Type II diabetes (</a:t>
            </a:r>
            <a:r>
              <a:rPr lang="en-US" sz="2800" dirty="0">
                <a:solidFill>
                  <a:srgbClr val="FF0000"/>
                </a:solidFill>
              </a:rPr>
              <a:t>8.6%</a:t>
            </a:r>
            <a:r>
              <a:rPr lang="en-US" sz="2800" dirty="0"/>
              <a:t>) </a:t>
            </a:r>
          </a:p>
          <a:p>
            <a:endParaRPr lang="en-US" sz="2800" dirty="0"/>
          </a:p>
        </p:txBody>
      </p:sp>
      <p:sp>
        <p:nvSpPr>
          <p:cNvPr id="4" name="TextBox 3"/>
          <p:cNvSpPr txBox="1"/>
          <p:nvPr/>
        </p:nvSpPr>
        <p:spPr>
          <a:xfrm>
            <a:off x="6709892" y="671577"/>
            <a:ext cx="1793376" cy="738664"/>
          </a:xfrm>
          <a:prstGeom prst="rect">
            <a:avLst/>
          </a:prstGeom>
          <a:noFill/>
        </p:spPr>
        <p:txBody>
          <a:bodyPr wrap="none" rtlCol="0">
            <a:spAutoFit/>
          </a:bodyPr>
          <a:lstStyle/>
          <a:p>
            <a:r>
              <a:rPr lang="en-US" sz="2400" dirty="0">
                <a:solidFill>
                  <a:schemeClr val="bg1"/>
                </a:solidFill>
              </a:rPr>
              <a:t>(CDC, 2018)</a:t>
            </a:r>
          </a:p>
          <a:p>
            <a:endParaRPr lang="en-US" dirty="0"/>
          </a:p>
        </p:txBody>
      </p:sp>
    </p:spTree>
    <p:extLst>
      <p:ext uri="{BB962C8B-B14F-4D97-AF65-F5344CB8AC3E}">
        <p14:creationId xmlns:p14="http://schemas.microsoft.com/office/powerpoint/2010/main" val="305830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make a difference?</a:t>
            </a:r>
          </a:p>
        </p:txBody>
      </p:sp>
      <p:sp>
        <p:nvSpPr>
          <p:cNvPr id="3" name="Content Placeholder 2"/>
          <p:cNvSpPr>
            <a:spLocks noGrp="1"/>
          </p:cNvSpPr>
          <p:nvPr>
            <p:ph idx="1"/>
          </p:nvPr>
        </p:nvSpPr>
        <p:spPr/>
        <p:txBody>
          <a:bodyPr>
            <a:normAutofit fontScale="92500" lnSpcReduction="10000"/>
          </a:bodyPr>
          <a:lstStyle/>
          <a:p>
            <a:r>
              <a:rPr lang="en-US" sz="2800" dirty="0"/>
              <a:t>Processed and packaged foods are among  the major sources of exposure to the chemicals</a:t>
            </a:r>
          </a:p>
          <a:p>
            <a:endParaRPr lang="en-US" sz="2800" dirty="0"/>
          </a:p>
          <a:p>
            <a:r>
              <a:rPr lang="en-US" sz="2800" dirty="0"/>
              <a:t>Research quality varies</a:t>
            </a:r>
          </a:p>
          <a:p>
            <a:endParaRPr lang="en-US" sz="2800" dirty="0"/>
          </a:p>
          <a:p>
            <a:r>
              <a:rPr lang="en-US" sz="2800" dirty="0"/>
              <a:t>In small study (2011), researchers  measured the levels of BPA in people’s bodies after just 3 days of their eating a “fresh food diet”, with no products taken from a can or plastic packaging. They found that levels of BPA fell significantly during this time.</a:t>
            </a:r>
          </a:p>
          <a:p>
            <a:endParaRPr lang="en-US" dirty="0"/>
          </a:p>
          <a:p>
            <a:endParaRPr lang="en-US" dirty="0"/>
          </a:p>
          <a:p>
            <a:endParaRPr lang="en-US" dirty="0"/>
          </a:p>
        </p:txBody>
      </p:sp>
    </p:spTree>
    <p:extLst>
      <p:ext uri="{BB962C8B-B14F-4D97-AF65-F5344CB8AC3E}">
        <p14:creationId xmlns:p14="http://schemas.microsoft.com/office/powerpoint/2010/main" val="2564064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a:t>Think Mediterranean Diet!</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8200" y="4267200"/>
            <a:ext cx="379423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4321" y="4256843"/>
            <a:ext cx="3548079" cy="221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009" y="1578512"/>
            <a:ext cx="4591191" cy="238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281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Fertility Diet</a:t>
            </a:r>
          </a:p>
        </p:txBody>
      </p:sp>
      <p:sp>
        <p:nvSpPr>
          <p:cNvPr id="3" name="Content Placeholder 2"/>
          <p:cNvSpPr>
            <a:spLocks noGrp="1"/>
          </p:cNvSpPr>
          <p:nvPr>
            <p:ph idx="1"/>
          </p:nvPr>
        </p:nvSpPr>
        <p:spPr/>
        <p:txBody>
          <a:bodyPr/>
          <a:lstStyle/>
          <a:p>
            <a:r>
              <a:rPr lang="en-US" sz="2800" b="1" dirty="0"/>
              <a:t>Recommendations for both men and women. </a:t>
            </a:r>
          </a:p>
          <a:p>
            <a:r>
              <a:rPr lang="en-US" sz="2800" b="1" dirty="0" err="1"/>
              <a:t>Chavarro</a:t>
            </a:r>
            <a:r>
              <a:rPr lang="en-US" sz="2800" b="1" dirty="0"/>
              <a:t>: The Fertility Diet</a:t>
            </a:r>
          </a:p>
          <a:p>
            <a:endParaRPr lang="en-US" sz="2800" b="1" dirty="0"/>
          </a:p>
          <a:p>
            <a:endParaRPr lang="en-US" sz="2800" b="1" dirty="0"/>
          </a:p>
          <a:p>
            <a:r>
              <a:rPr lang="en-US" sz="2800" b="1" dirty="0"/>
              <a:t>Lack of information for Preconception Health in Men!</a:t>
            </a:r>
          </a:p>
        </p:txBody>
      </p:sp>
      <p:pic>
        <p:nvPicPr>
          <p:cNvPr id="4" name="rg_hi" descr="http://t2.gstatic.com/images?q=tbn:ANd9GcTGV2gNrmQOibqQKBiCAvz-qzcl8dTRZMiwMC6L2BlDgpRhvtx_zg"/>
          <p:cNvPicPr/>
          <p:nvPr/>
        </p:nvPicPr>
        <p:blipFill>
          <a:blip r:embed="rId3"/>
          <a:srcRect/>
          <a:stretch>
            <a:fillRect/>
          </a:stretch>
        </p:blipFill>
        <p:spPr bwMode="auto">
          <a:xfrm>
            <a:off x="4152900" y="4815626"/>
            <a:ext cx="2819400" cy="1828800"/>
          </a:xfrm>
          <a:prstGeom prst="rect">
            <a:avLst/>
          </a:prstGeom>
          <a:noFill/>
          <a:ln w="9525">
            <a:noFill/>
            <a:miter lim="800000"/>
            <a:headEnd/>
            <a:tailEnd/>
          </a:ln>
        </p:spPr>
      </p:pic>
      <p:pic>
        <p:nvPicPr>
          <p:cNvPr id="5" name="rg_hi" descr="http://t1.gstatic.com/images?q=tbn:ANd9GcR-jyZqCFcJd60eZCFUGIZARg566EFh0Bt-3gCzGvFfYgTDXIFI"/>
          <p:cNvPicPr/>
          <p:nvPr/>
        </p:nvPicPr>
        <p:blipFill>
          <a:blip r:embed="rId4"/>
          <a:srcRect/>
          <a:stretch>
            <a:fillRect/>
          </a:stretch>
        </p:blipFill>
        <p:spPr bwMode="auto">
          <a:xfrm>
            <a:off x="5907390" y="2549480"/>
            <a:ext cx="3048000" cy="1143000"/>
          </a:xfrm>
          <a:prstGeom prst="rect">
            <a:avLst/>
          </a:prstGeom>
          <a:noFill/>
          <a:ln w="9525">
            <a:noFill/>
            <a:miter lim="800000"/>
            <a:headEnd/>
            <a:tailEnd/>
          </a:ln>
        </p:spPr>
      </p:pic>
    </p:spTree>
    <p:extLst>
      <p:ext uri="{BB962C8B-B14F-4D97-AF65-F5344CB8AC3E}">
        <p14:creationId xmlns:p14="http://schemas.microsoft.com/office/powerpoint/2010/main" val="1776545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291449"/>
              </p:ext>
            </p:extLst>
          </p:nvPr>
        </p:nvGraphicFramePr>
        <p:xfrm>
          <a:off x="0" y="2"/>
          <a:ext cx="9144000" cy="7944289"/>
        </p:xfrm>
        <a:graphic>
          <a:graphicData uri="http://schemas.openxmlformats.org/drawingml/2006/table">
            <a:tbl>
              <a:tblPr firstRow="1" firstCol="1" bandRow="1" bandCol="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598">
                <a:tc>
                  <a:txBody>
                    <a:bodyPr/>
                    <a:lstStyle/>
                    <a:p>
                      <a:pPr marL="0" marR="0" algn="ctr">
                        <a:lnSpc>
                          <a:spcPct val="115000"/>
                        </a:lnSpc>
                        <a:spcBef>
                          <a:spcPts val="0"/>
                        </a:spcBef>
                        <a:spcAft>
                          <a:spcPts val="0"/>
                        </a:spcAft>
                      </a:pPr>
                      <a:r>
                        <a:rPr lang="en-US" sz="1800" dirty="0">
                          <a:solidFill>
                            <a:srgbClr val="000000"/>
                          </a:solidFill>
                          <a:effectLst/>
                        </a:rPr>
                        <a:t>Fertility Diet</a:t>
                      </a:r>
                    </a:p>
                    <a:p>
                      <a:pPr marL="0" marR="0" algn="ctr">
                        <a:lnSpc>
                          <a:spcPct val="115000"/>
                        </a:lnSpc>
                        <a:spcBef>
                          <a:spcPts val="0"/>
                        </a:spcBef>
                        <a:spcAft>
                          <a:spcPts val="0"/>
                        </a:spcAft>
                      </a:pPr>
                      <a:r>
                        <a:rPr lang="en-US" sz="1800" dirty="0">
                          <a:solidFill>
                            <a:srgbClr val="000000"/>
                          </a:solidFill>
                          <a:effectLst/>
                        </a:rPr>
                        <a:t>Women</a:t>
                      </a:r>
                      <a:endParaRPr lang="en-US" sz="1800" dirty="0">
                        <a:solidFill>
                          <a:srgbClr val="000000"/>
                        </a:solidFill>
                        <a:effectLst/>
                        <a:latin typeface="Calibri"/>
                        <a:ea typeface="Calibri"/>
                        <a:cs typeface="Times New Roman"/>
                      </a:endParaRPr>
                    </a:p>
                  </a:txBody>
                  <a:tcPr marL="68580" marR="68580" marT="0" marB="0">
                    <a:solidFill>
                      <a:srgbClr val="FEA8DF"/>
                    </a:solidFill>
                  </a:tcPr>
                </a:tc>
                <a:tc>
                  <a:txBody>
                    <a:bodyPr/>
                    <a:lstStyle/>
                    <a:p>
                      <a:pPr marL="0" marR="0" algn="ctr">
                        <a:lnSpc>
                          <a:spcPct val="115000"/>
                        </a:lnSpc>
                        <a:spcBef>
                          <a:spcPts val="0"/>
                        </a:spcBef>
                        <a:spcAft>
                          <a:spcPts val="0"/>
                        </a:spcAft>
                      </a:pPr>
                      <a:r>
                        <a:rPr lang="en-US" sz="1800" dirty="0">
                          <a:solidFill>
                            <a:srgbClr val="000000"/>
                          </a:solidFill>
                          <a:effectLst/>
                        </a:rPr>
                        <a:t>Fertility Diet</a:t>
                      </a:r>
                    </a:p>
                    <a:p>
                      <a:pPr marL="0" marR="0" algn="ctr">
                        <a:lnSpc>
                          <a:spcPct val="115000"/>
                        </a:lnSpc>
                        <a:spcBef>
                          <a:spcPts val="0"/>
                        </a:spcBef>
                        <a:spcAft>
                          <a:spcPts val="0"/>
                        </a:spcAft>
                      </a:pPr>
                      <a:r>
                        <a:rPr lang="en-US" sz="1800" dirty="0">
                          <a:solidFill>
                            <a:srgbClr val="000000"/>
                          </a:solidFill>
                          <a:effectLst/>
                        </a:rPr>
                        <a:t>Men</a:t>
                      </a:r>
                      <a:endParaRPr lang="en-US" sz="1800" dirty="0">
                        <a:solidFill>
                          <a:srgbClr val="000000"/>
                        </a:solidFill>
                        <a:effectLst/>
                        <a:latin typeface="Calibri"/>
                        <a:ea typeface="Calibri"/>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val="10000"/>
                  </a:ext>
                </a:extLst>
              </a:tr>
              <a:tr h="927952">
                <a:tc>
                  <a:txBody>
                    <a:bodyPr/>
                    <a:lstStyle/>
                    <a:p>
                      <a:pPr marL="228600" marR="0">
                        <a:lnSpc>
                          <a:spcPct val="115000"/>
                        </a:lnSpc>
                        <a:spcBef>
                          <a:spcPts val="0"/>
                        </a:spcBef>
                        <a:spcAft>
                          <a:spcPts val="0"/>
                        </a:spcAft>
                      </a:pPr>
                      <a:r>
                        <a:rPr lang="en-US" sz="1800" dirty="0">
                          <a:solidFill>
                            <a:schemeClr val="tx1"/>
                          </a:solidFill>
                          <a:effectLst/>
                        </a:rPr>
                        <a:t>Take a daily multivitamin (containing folic acid 400 mcg)</a:t>
                      </a:r>
                      <a:endParaRPr lang="en-US" sz="1800" dirty="0">
                        <a:solidFill>
                          <a:schemeClr val="tx1"/>
                        </a:solidFill>
                        <a:effectLst/>
                        <a:latin typeface="Calibri"/>
                        <a:ea typeface="Calibri"/>
                        <a:cs typeface="Times New Roman"/>
                      </a:endParaRPr>
                    </a:p>
                  </a:txBody>
                  <a:tcPr marL="68580" marR="68580" marT="0" marB="0">
                    <a:solidFill>
                      <a:srgbClr val="F8C8E3"/>
                    </a:solidFill>
                  </a:tcPr>
                </a:tc>
                <a:tc>
                  <a:txBody>
                    <a:bodyPr/>
                    <a:lstStyle/>
                    <a:p>
                      <a:pPr marL="228600" marR="0">
                        <a:lnSpc>
                          <a:spcPct val="115000"/>
                        </a:lnSpc>
                        <a:spcBef>
                          <a:spcPts val="0"/>
                        </a:spcBef>
                        <a:spcAft>
                          <a:spcPts val="0"/>
                        </a:spcAft>
                      </a:pPr>
                      <a:r>
                        <a:rPr lang="en-US" sz="1800" b="1" dirty="0">
                          <a:effectLst/>
                        </a:rPr>
                        <a:t>Take a daily multivitamin </a:t>
                      </a:r>
                    </a:p>
                    <a:p>
                      <a:pPr marL="0" marR="0">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val="10001"/>
                  </a:ext>
                </a:extLst>
              </a:tr>
              <a:tr h="394117">
                <a:tc>
                  <a:txBody>
                    <a:bodyPr/>
                    <a:lstStyle/>
                    <a:p>
                      <a:pPr marL="228600" marR="0">
                        <a:lnSpc>
                          <a:spcPct val="115000"/>
                        </a:lnSpc>
                        <a:spcBef>
                          <a:spcPts val="0"/>
                        </a:spcBef>
                        <a:spcAft>
                          <a:spcPts val="0"/>
                        </a:spcAft>
                      </a:pPr>
                      <a:r>
                        <a:rPr lang="en-US" sz="1800" dirty="0">
                          <a:solidFill>
                            <a:schemeClr val="tx1"/>
                          </a:solidFill>
                          <a:effectLst/>
                        </a:rPr>
                        <a:t>Saturated fat </a:t>
                      </a:r>
                      <a:r>
                        <a:rPr lang="en-US" sz="1800" u="sng" dirty="0">
                          <a:solidFill>
                            <a:schemeClr val="tx1"/>
                          </a:solidFill>
                          <a:effectLst/>
                        </a:rPr>
                        <a:t>&lt;</a:t>
                      </a:r>
                      <a:r>
                        <a:rPr lang="en-US" sz="1800" dirty="0">
                          <a:solidFill>
                            <a:schemeClr val="tx1"/>
                          </a:solidFill>
                          <a:effectLst/>
                        </a:rPr>
                        <a:t>8% of daily intake</a:t>
                      </a:r>
                      <a:endParaRPr lang="en-US" sz="1800" dirty="0">
                        <a:solidFill>
                          <a:schemeClr val="tx1"/>
                        </a:solidFill>
                        <a:effectLst/>
                        <a:latin typeface="Calibri"/>
                        <a:ea typeface="Calibri"/>
                        <a:cs typeface="Times New Roman"/>
                      </a:endParaRPr>
                    </a:p>
                  </a:txBody>
                  <a:tcPr marL="68580" marR="68580" marT="0" marB="0">
                    <a:solidFill>
                      <a:srgbClr val="F8C8E3"/>
                    </a:solidFill>
                  </a:tcPr>
                </a:tc>
                <a:tc>
                  <a:txBody>
                    <a:bodyPr/>
                    <a:lstStyle/>
                    <a:p>
                      <a:pPr marL="228600" marR="0">
                        <a:lnSpc>
                          <a:spcPct val="115000"/>
                        </a:lnSpc>
                        <a:spcBef>
                          <a:spcPts val="0"/>
                        </a:spcBef>
                        <a:spcAft>
                          <a:spcPts val="0"/>
                        </a:spcAft>
                      </a:pPr>
                      <a:r>
                        <a:rPr lang="en-US" sz="1800" b="1" dirty="0">
                          <a:effectLst/>
                        </a:rPr>
                        <a:t>Saturated fat </a:t>
                      </a:r>
                      <a:r>
                        <a:rPr lang="en-US" sz="1800" b="1" u="sng" dirty="0">
                          <a:effectLst/>
                        </a:rPr>
                        <a:t>&lt;</a:t>
                      </a:r>
                      <a:r>
                        <a:rPr lang="en-US" sz="1800" b="1" dirty="0">
                          <a:effectLst/>
                        </a:rPr>
                        <a:t>7% of daily intake</a:t>
                      </a:r>
                      <a:endParaRPr lang="en-US" sz="1800" b="1" dirty="0">
                        <a:effectLst/>
                        <a:latin typeface="Calibri"/>
                        <a:ea typeface="Calibri"/>
                        <a:cs typeface="Times New Roman"/>
                      </a:endParaRPr>
                    </a:p>
                  </a:txBody>
                  <a:tcPr marL="68580" marR="68580" marT="0" marB="0">
                    <a:solidFill>
                      <a:srgbClr val="C8E2FA"/>
                    </a:solidFill>
                  </a:tcPr>
                </a:tc>
                <a:extLst>
                  <a:ext uri="{0D108BD9-81ED-4DB2-BD59-A6C34878D82A}">
                    <a16:rowId xmlns:a16="http://schemas.microsoft.com/office/drawing/2014/main" val="10002"/>
                  </a:ext>
                </a:extLst>
              </a:tr>
              <a:tr h="788236">
                <a:tc>
                  <a:txBody>
                    <a:bodyPr/>
                    <a:lstStyle/>
                    <a:p>
                      <a:pPr marL="0" marR="0" algn="ctr">
                        <a:lnSpc>
                          <a:spcPct val="115000"/>
                        </a:lnSpc>
                        <a:spcBef>
                          <a:spcPts val="0"/>
                        </a:spcBef>
                        <a:spcAft>
                          <a:spcPts val="0"/>
                        </a:spcAft>
                      </a:pPr>
                      <a:r>
                        <a:rPr lang="en-US" sz="1800" dirty="0">
                          <a:solidFill>
                            <a:schemeClr val="tx1"/>
                          </a:solidFill>
                          <a:effectLst/>
                        </a:rPr>
                        <a:t>Daily serving of a full-fat dairy food, such as whole milk, ice cream, or cheddar cheese</a:t>
                      </a:r>
                      <a:endParaRPr lang="en-US" sz="1800" dirty="0">
                        <a:solidFill>
                          <a:schemeClr val="tx1"/>
                        </a:solidFill>
                        <a:effectLst/>
                        <a:latin typeface="Calibri"/>
                        <a:ea typeface="Calibri"/>
                        <a:cs typeface="Times New Roman"/>
                      </a:endParaRPr>
                    </a:p>
                  </a:txBody>
                  <a:tcPr marL="68580" marR="68580" marT="0" marB="0">
                    <a:solidFill>
                      <a:srgbClr val="F8C8E3"/>
                    </a:solidFill>
                  </a:tcPr>
                </a:tc>
                <a:tc>
                  <a:txBody>
                    <a:bodyPr/>
                    <a:lstStyle/>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solidFill>
                      <a:srgbClr val="C8E2FA"/>
                    </a:solidFill>
                  </a:tcPr>
                </a:tc>
                <a:extLst>
                  <a:ext uri="{0D108BD9-81ED-4DB2-BD59-A6C34878D82A}">
                    <a16:rowId xmlns:a16="http://schemas.microsoft.com/office/drawing/2014/main" val="10003"/>
                  </a:ext>
                </a:extLst>
              </a:tr>
              <a:tr h="394117">
                <a:tc gridSpan="2">
                  <a:txBody>
                    <a:bodyPr/>
                    <a:lstStyle/>
                    <a:p>
                      <a:pPr marL="228600" marR="0" algn="ctr">
                        <a:lnSpc>
                          <a:spcPct val="115000"/>
                        </a:lnSpc>
                        <a:spcBef>
                          <a:spcPts val="0"/>
                        </a:spcBef>
                        <a:spcAft>
                          <a:spcPts val="0"/>
                        </a:spcAft>
                      </a:pPr>
                      <a:r>
                        <a:rPr lang="en-US" sz="1800" dirty="0">
                          <a:solidFill>
                            <a:srgbClr val="000000"/>
                          </a:solidFill>
                          <a:effectLst/>
                        </a:rPr>
                        <a:t>BOTH</a:t>
                      </a:r>
                      <a:endParaRPr lang="en-US" sz="1800" dirty="0">
                        <a:solidFill>
                          <a:srgbClr val="000000"/>
                        </a:solidFill>
                        <a:effectLst/>
                        <a:latin typeface="Calibri"/>
                        <a:ea typeface="Calibri"/>
                        <a:cs typeface="Times New Roman"/>
                      </a:endParaRPr>
                    </a:p>
                  </a:txBody>
                  <a:tcPr marL="68580" marR="68580" marT="0" marB="0">
                    <a:solidFill>
                      <a:srgbClr val="CC99FF"/>
                    </a:solidFill>
                  </a:tcPr>
                </a:tc>
                <a:tc hMerge="1">
                  <a:txBody>
                    <a:bodyPr/>
                    <a:lstStyle/>
                    <a:p>
                      <a:endParaRPr lang="en-US"/>
                    </a:p>
                  </a:txBody>
                  <a:tcPr/>
                </a:tc>
                <a:extLst>
                  <a:ext uri="{0D108BD9-81ED-4DB2-BD59-A6C34878D82A}">
                    <a16:rowId xmlns:a16="http://schemas.microsoft.com/office/drawing/2014/main" val="10004"/>
                  </a:ext>
                </a:extLst>
              </a:tr>
              <a:tr h="979440">
                <a:tc gridSpan="2">
                  <a:txBody>
                    <a:bodyPr/>
                    <a:lstStyle/>
                    <a:p>
                      <a:pPr marL="228600" marR="0" algn="ctr">
                        <a:lnSpc>
                          <a:spcPct val="115000"/>
                        </a:lnSpc>
                        <a:spcBef>
                          <a:spcPts val="0"/>
                        </a:spcBef>
                        <a:spcAft>
                          <a:spcPts val="0"/>
                        </a:spcAft>
                      </a:pPr>
                      <a:r>
                        <a:rPr lang="en-US" sz="1800" dirty="0">
                          <a:solidFill>
                            <a:srgbClr val="000000"/>
                          </a:solidFill>
                          <a:effectLst/>
                        </a:rPr>
                        <a:t>Avoid </a:t>
                      </a:r>
                      <a:r>
                        <a:rPr lang="en-US" sz="1800" dirty="0" err="1">
                          <a:solidFill>
                            <a:srgbClr val="000000"/>
                          </a:solidFill>
                          <a:effectLst/>
                        </a:rPr>
                        <a:t>transfats</a:t>
                      </a:r>
                      <a:r>
                        <a:rPr lang="en-US" sz="1800" dirty="0">
                          <a:solidFill>
                            <a:srgbClr val="000000"/>
                          </a:solidFill>
                          <a:effectLst/>
                        </a:rPr>
                        <a:t>: any product with partially hydrogenated vegetable oil; don’t bake with shortening, don’t eat fried foods </a:t>
                      </a:r>
                    </a:p>
                    <a:p>
                      <a:pPr marL="228600" marR="0" algn="ctr">
                        <a:lnSpc>
                          <a:spcPct val="115000"/>
                        </a:lnSpc>
                        <a:spcBef>
                          <a:spcPts val="0"/>
                        </a:spcBef>
                        <a:spcAft>
                          <a:spcPts val="0"/>
                        </a:spcAft>
                      </a:pPr>
                      <a:r>
                        <a:rPr lang="en-US" sz="1800" dirty="0">
                          <a:solidFill>
                            <a:srgbClr val="000000"/>
                          </a:solidFill>
                          <a:effectLst/>
                        </a:rPr>
                        <a:t>(most commercial baked goods and “fast-food”)</a:t>
                      </a:r>
                    </a:p>
                    <a:p>
                      <a:pPr marL="228600" marR="0" algn="ctr">
                        <a:lnSpc>
                          <a:spcPct val="115000"/>
                        </a:lnSpc>
                        <a:spcBef>
                          <a:spcPts val="0"/>
                        </a:spcBef>
                        <a:spcAft>
                          <a:spcPts val="0"/>
                        </a:spcAft>
                      </a:pPr>
                      <a:r>
                        <a:rPr lang="en-US" sz="1800" dirty="0">
                          <a:solidFill>
                            <a:srgbClr val="000000"/>
                          </a:solidFill>
                          <a:effectLst/>
                        </a:rPr>
                        <a:t>Replace unhealthy fats with healthy types: mono- or polyunsaturated fats.</a:t>
                      </a:r>
                      <a:endParaRPr lang="en-US" sz="1800" dirty="0">
                        <a:solidFill>
                          <a:srgbClr val="000000"/>
                        </a:solidFill>
                        <a:effectLst/>
                        <a:latin typeface="Calibri"/>
                        <a:ea typeface="Calibri"/>
                        <a:cs typeface="Times New Roman"/>
                      </a:endParaRP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05"/>
                  </a:ext>
                </a:extLst>
              </a:tr>
              <a:tr h="394117">
                <a:tc gridSpan="2">
                  <a:txBody>
                    <a:bodyPr/>
                    <a:lstStyle/>
                    <a:p>
                      <a:pPr marL="0" marR="0" algn="ctr">
                        <a:lnSpc>
                          <a:spcPct val="115000"/>
                        </a:lnSpc>
                        <a:spcBef>
                          <a:spcPts val="0"/>
                        </a:spcBef>
                        <a:spcAft>
                          <a:spcPts val="0"/>
                        </a:spcAft>
                      </a:pPr>
                      <a:r>
                        <a:rPr lang="en-US" sz="1800" dirty="0">
                          <a:solidFill>
                            <a:srgbClr val="000000"/>
                          </a:solidFill>
                          <a:effectLst/>
                        </a:rPr>
                        <a:t>Do eat oils, omega-3, and nuts (10-15% of daily calories or 22-27 grams)</a:t>
                      </a:r>
                      <a:endParaRPr lang="en-US" sz="1800" dirty="0">
                        <a:solidFill>
                          <a:srgbClr val="000000"/>
                        </a:solidFill>
                        <a:effectLst/>
                        <a:latin typeface="Calibri"/>
                        <a:ea typeface="Calibri"/>
                        <a:cs typeface="Times New Roman"/>
                      </a:endParaRP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06"/>
                  </a:ext>
                </a:extLst>
              </a:tr>
              <a:tr h="394117">
                <a:tc gridSpan="2">
                  <a:txBody>
                    <a:bodyPr/>
                    <a:lstStyle/>
                    <a:p>
                      <a:pPr marL="228600" marR="0" algn="ctr">
                        <a:lnSpc>
                          <a:spcPct val="115000"/>
                        </a:lnSpc>
                        <a:spcBef>
                          <a:spcPts val="0"/>
                        </a:spcBef>
                        <a:spcAft>
                          <a:spcPts val="0"/>
                        </a:spcAft>
                      </a:pPr>
                      <a:r>
                        <a:rPr lang="en-US" sz="1800" dirty="0">
                          <a:solidFill>
                            <a:srgbClr val="000000"/>
                          </a:solidFill>
                          <a:effectLst/>
                        </a:rPr>
                        <a:t>Drink water (plain, flavored, sparkling) instead of sodas</a:t>
                      </a:r>
                      <a:endParaRPr lang="en-US" sz="1800" dirty="0">
                        <a:solidFill>
                          <a:srgbClr val="000000"/>
                        </a:solidFill>
                        <a:effectLst/>
                        <a:latin typeface="Calibri"/>
                        <a:ea typeface="Calibri"/>
                        <a:cs typeface="Times New Roman"/>
                      </a:endParaRP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07"/>
                  </a:ext>
                </a:extLst>
              </a:tr>
              <a:tr h="394117">
                <a:tc gridSpan="2">
                  <a:txBody>
                    <a:bodyPr/>
                    <a:lstStyle/>
                    <a:p>
                      <a:pPr marL="228600" marR="0" algn="ctr">
                        <a:lnSpc>
                          <a:spcPct val="115000"/>
                        </a:lnSpc>
                        <a:spcBef>
                          <a:spcPts val="0"/>
                        </a:spcBef>
                        <a:spcAft>
                          <a:spcPts val="0"/>
                        </a:spcAft>
                      </a:pPr>
                      <a:r>
                        <a:rPr lang="en-US" sz="1800" dirty="0">
                          <a:solidFill>
                            <a:srgbClr val="000000"/>
                          </a:solidFill>
                          <a:effectLst/>
                        </a:rPr>
                        <a:t>Consume organic popcorn instead of chips </a:t>
                      </a:r>
                      <a:endParaRPr lang="en-US" sz="1800" dirty="0">
                        <a:solidFill>
                          <a:srgbClr val="000000"/>
                        </a:solidFill>
                        <a:effectLst/>
                        <a:latin typeface="Calibri"/>
                        <a:ea typeface="Calibri"/>
                        <a:cs typeface="Times New Roman"/>
                      </a:endParaRP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08"/>
                  </a:ext>
                </a:extLst>
              </a:tr>
              <a:tr h="788236">
                <a:tc gridSpan="2">
                  <a:txBody>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Adopt a Mediterranean style diet: Consume a diversity of fruits and vegetables</a:t>
                      </a:r>
                    </a:p>
                    <a:p>
                      <a:pPr marL="228600" marR="0" lvl="0" indent="0" algn="ctr" defTabSz="914400" rtl="0" eaLnBrk="1" fontAlgn="auto" latinLnBrk="0" hangingPunct="1">
                        <a:lnSpc>
                          <a:spcPct val="115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20-30</a:t>
                      </a:r>
                      <a:r>
                        <a:rPr lang="en-US" sz="1800" b="1" kern="1200" baseline="0" dirty="0">
                          <a:solidFill>
                            <a:schemeClr val="tx1"/>
                          </a:solidFill>
                          <a:effectLst/>
                          <a:latin typeface="+mn-lt"/>
                          <a:ea typeface="+mn-ea"/>
                          <a:cs typeface="+mn-cs"/>
                        </a:rPr>
                        <a:t> grams per day of fiber</a:t>
                      </a:r>
                      <a:endParaRPr lang="en-US" sz="1800" b="1" kern="1200" dirty="0">
                        <a:solidFill>
                          <a:schemeClr val="tx1"/>
                        </a:solidFill>
                        <a:effectLst/>
                        <a:latin typeface="+mn-lt"/>
                        <a:ea typeface="+mn-ea"/>
                        <a:cs typeface="+mn-cs"/>
                      </a:endParaRP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09"/>
                  </a:ext>
                </a:extLst>
              </a:tr>
              <a:tr h="788236">
                <a:tc gridSpan="2">
                  <a:txBody>
                    <a:bodyPr/>
                    <a:lstStyle/>
                    <a:p>
                      <a:pPr marL="228600" marR="0" algn="ctr">
                        <a:lnSpc>
                          <a:spcPct val="115000"/>
                        </a:lnSpc>
                        <a:spcBef>
                          <a:spcPts val="0"/>
                        </a:spcBef>
                        <a:spcAft>
                          <a:spcPts val="0"/>
                        </a:spcAft>
                      </a:pPr>
                      <a:r>
                        <a:rPr lang="en-US" sz="1800" dirty="0">
                          <a:solidFill>
                            <a:srgbClr val="000000"/>
                          </a:solidFill>
                          <a:effectLst/>
                        </a:rPr>
                        <a:t>Slow the Carbs (</a:t>
                      </a:r>
                      <a:r>
                        <a:rPr lang="en-US" sz="1800" b="1" kern="1200" dirty="0">
                          <a:solidFill>
                            <a:srgbClr val="000000"/>
                          </a:solidFill>
                          <a:latin typeface="+mn-lt"/>
                          <a:ea typeface="+mn-ea"/>
                          <a:cs typeface="+mn-cs"/>
                        </a:rPr>
                        <a:t>slowly digested, rich in fiber</a:t>
                      </a:r>
                      <a:r>
                        <a:rPr lang="en-US" sz="1800" dirty="0">
                          <a:solidFill>
                            <a:srgbClr val="000000"/>
                          </a:solidFill>
                        </a:rPr>
                        <a:t> </a:t>
                      </a:r>
                      <a:r>
                        <a:rPr lang="en-US" sz="1800" dirty="0">
                          <a:solidFill>
                            <a:srgbClr val="000000"/>
                          </a:solidFill>
                          <a:effectLst/>
                        </a:rPr>
                        <a:t>) focusing on quality and diversity: whole grains, whole</a:t>
                      </a:r>
                      <a:r>
                        <a:rPr lang="en-US" sz="1800" baseline="0" dirty="0">
                          <a:solidFill>
                            <a:srgbClr val="000000"/>
                          </a:solidFill>
                          <a:effectLst/>
                        </a:rPr>
                        <a:t> grain pasta, </a:t>
                      </a:r>
                      <a:r>
                        <a:rPr lang="en-US" sz="1800" dirty="0">
                          <a:solidFill>
                            <a:srgbClr val="000000"/>
                          </a:solidFill>
                          <a:effectLst/>
                        </a:rPr>
                        <a:t>beans, vegetables, and whole fruit</a:t>
                      </a: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10"/>
                  </a:ext>
                </a:extLst>
              </a:tr>
              <a:tr h="788236">
                <a:tc gridSpan="2">
                  <a:txBody>
                    <a:bodyPr/>
                    <a:lstStyle/>
                    <a:p>
                      <a:pPr marL="0" marR="0" algn="ctr">
                        <a:lnSpc>
                          <a:spcPct val="115000"/>
                        </a:lnSpc>
                        <a:spcBef>
                          <a:spcPts val="0"/>
                        </a:spcBef>
                        <a:spcAft>
                          <a:spcPts val="0"/>
                        </a:spcAft>
                      </a:pPr>
                      <a:r>
                        <a:rPr lang="en-US" sz="1200" dirty="0">
                          <a:solidFill>
                            <a:srgbClr val="000000"/>
                          </a:solidFill>
                          <a:effectLst/>
                        </a:rPr>
                        <a:t>Sources: </a:t>
                      </a:r>
                      <a:r>
                        <a:rPr lang="en-US" sz="1200" dirty="0" err="1">
                          <a:solidFill>
                            <a:srgbClr val="000000"/>
                          </a:solidFill>
                          <a:effectLst/>
                        </a:rPr>
                        <a:t>Chavarro</a:t>
                      </a:r>
                      <a:r>
                        <a:rPr lang="en-US" sz="1200" dirty="0">
                          <a:solidFill>
                            <a:srgbClr val="000000"/>
                          </a:solidFill>
                          <a:effectLst/>
                        </a:rPr>
                        <a:t>, JE and Willett, WC The Fertility Diet 2007 McGraw Hill: New York</a:t>
                      </a:r>
                    </a:p>
                    <a:p>
                      <a:pPr marL="0" marR="0" algn="ctr">
                        <a:lnSpc>
                          <a:spcPct val="115000"/>
                        </a:lnSpc>
                        <a:spcBef>
                          <a:spcPts val="0"/>
                        </a:spcBef>
                        <a:spcAft>
                          <a:spcPts val="0"/>
                        </a:spcAft>
                      </a:pPr>
                      <a:r>
                        <a:rPr lang="en-US" sz="1200" dirty="0" err="1">
                          <a:solidFill>
                            <a:srgbClr val="000000"/>
                          </a:solidFill>
                          <a:effectLst/>
                        </a:rPr>
                        <a:t>Moyad</a:t>
                      </a:r>
                      <a:r>
                        <a:rPr lang="en-US" sz="1200" dirty="0">
                          <a:solidFill>
                            <a:srgbClr val="000000"/>
                          </a:solidFill>
                          <a:effectLst/>
                        </a:rPr>
                        <a:t> M. The optimal male health diet and dietary supplement program. The Urologic Clinics Of North America. February 2012; 39(1):89-107</a:t>
                      </a:r>
                      <a:endParaRPr lang="en-US" sz="1200" dirty="0">
                        <a:solidFill>
                          <a:srgbClr val="000000"/>
                        </a:solidFill>
                        <a:effectLst/>
                        <a:latin typeface="Calibri"/>
                        <a:ea typeface="Calibri"/>
                        <a:cs typeface="Times New Roman"/>
                      </a:endParaRPr>
                    </a:p>
                  </a:txBody>
                  <a:tcPr marL="68580" marR="68580" marT="0" marB="0">
                    <a:solidFill>
                      <a:srgbClr val="E0C1FF"/>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23527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Thanks! Questions?</a:t>
            </a:r>
            <a:br>
              <a:rPr lang="en-US" dirty="0"/>
            </a:br>
            <a:endParaRPr lang="en-US" dirty="0"/>
          </a:p>
        </p:txBody>
      </p:sp>
      <p:sp>
        <p:nvSpPr>
          <p:cNvPr id="3" name="Content Placeholder 2"/>
          <p:cNvSpPr>
            <a:spLocks noGrp="1"/>
          </p:cNvSpPr>
          <p:nvPr>
            <p:ph idx="1"/>
          </p:nvPr>
        </p:nvSpPr>
        <p:spPr>
          <a:xfrm>
            <a:off x="2667000" y="2590801"/>
            <a:ext cx="2514600" cy="1676400"/>
          </a:xfrm>
        </p:spPr>
        <p:txBody>
          <a:bodyPr/>
          <a:lstStyle/>
          <a:p>
            <a:pPr>
              <a:buNone/>
            </a:pPr>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76400"/>
            <a:ext cx="7907627" cy="4868214"/>
          </a:xfrm>
          <a:prstGeom prst="rect">
            <a:avLst/>
          </a:prstGeom>
        </p:spPr>
      </p:pic>
    </p:spTree>
    <p:extLst>
      <p:ext uri="{BB962C8B-B14F-4D97-AF65-F5344CB8AC3E}">
        <p14:creationId xmlns:p14="http://schemas.microsoft.com/office/powerpoint/2010/main" val="91950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What is your experience with being taught about staying healthy?</a:t>
            </a:r>
          </a:p>
          <a:p>
            <a:endParaRPr lang="en-US" sz="2800" dirty="0"/>
          </a:p>
          <a:p>
            <a:r>
              <a:rPr lang="en-US" sz="2800" dirty="0"/>
              <a:t>Was anything taught regarding healthy reproduction ?</a:t>
            </a:r>
          </a:p>
        </p:txBody>
      </p:sp>
      <p:sp>
        <p:nvSpPr>
          <p:cNvPr id="3" name="Title 2"/>
          <p:cNvSpPr>
            <a:spLocks noGrp="1"/>
          </p:cNvSpPr>
          <p:nvPr>
            <p:ph type="title"/>
          </p:nvPr>
        </p:nvSpPr>
        <p:spPr/>
        <p:txBody>
          <a:bodyPr/>
          <a:lstStyle/>
          <a:p>
            <a:r>
              <a:rPr lang="en-US" dirty="0"/>
              <a:t>Men’s Health</a:t>
            </a:r>
          </a:p>
        </p:txBody>
      </p:sp>
    </p:spTree>
    <p:extLst>
      <p:ext uri="{BB962C8B-B14F-4D97-AF65-F5344CB8AC3E}">
        <p14:creationId xmlns:p14="http://schemas.microsoft.com/office/powerpoint/2010/main" val="313703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p>
        </p:txBody>
      </p:sp>
      <p:sp>
        <p:nvSpPr>
          <p:cNvPr id="3" name="Content Placeholder 2"/>
          <p:cNvSpPr>
            <a:spLocks noGrp="1"/>
          </p:cNvSpPr>
          <p:nvPr>
            <p:ph idx="1"/>
          </p:nvPr>
        </p:nvSpPr>
        <p:spPr>
          <a:xfrm>
            <a:off x="361971" y="1689847"/>
            <a:ext cx="8498693" cy="5168153"/>
          </a:xfrm>
        </p:spPr>
        <p:txBody>
          <a:bodyPr>
            <a:normAutofit/>
          </a:bodyPr>
          <a:lstStyle/>
          <a:p>
            <a:r>
              <a:rPr lang="en-US" sz="2800" dirty="0"/>
              <a:t>Male factor infertility affects nearly 50% of infertile couples worldwide</a:t>
            </a:r>
            <a:br>
              <a:rPr lang="en-US" dirty="0"/>
            </a:br>
            <a:endParaRPr lang="en-US" dirty="0"/>
          </a:p>
          <a:p>
            <a:r>
              <a:rPr lang="en-US" sz="2800" dirty="0"/>
              <a:t>Levine et al. (2017) </a:t>
            </a:r>
          </a:p>
          <a:p>
            <a:pPr lvl="1"/>
            <a:r>
              <a:rPr lang="en-US" sz="2400" dirty="0"/>
              <a:t>198 study meta-analysis in Western Europe, North America, Australia and NZ</a:t>
            </a:r>
          </a:p>
          <a:p>
            <a:pPr lvl="1"/>
            <a:r>
              <a:rPr lang="en-US" sz="2400" dirty="0"/>
              <a:t>Average sperm count in these studies fell by </a:t>
            </a:r>
            <a:r>
              <a:rPr lang="en-US" sz="2400" dirty="0">
                <a:solidFill>
                  <a:srgbClr val="FF0000"/>
                </a:solidFill>
              </a:rPr>
              <a:t>52.3% </a:t>
            </a:r>
          </a:p>
          <a:p>
            <a:r>
              <a:rPr lang="en-US" sz="2800" dirty="0"/>
              <a:t>Can not be explained by genetics</a:t>
            </a:r>
            <a:endParaRPr lang="en-US" sz="2800" dirty="0">
              <a:solidFill>
                <a:srgbClr val="FF0000"/>
              </a:solidFill>
            </a:endParaRPr>
          </a:p>
          <a:p>
            <a:pPr lvl="1"/>
            <a:r>
              <a:rPr lang="en-US" sz="2400" dirty="0">
                <a:solidFill>
                  <a:srgbClr val="FF0000"/>
                </a:solidFill>
              </a:rPr>
              <a:t>Industrialized countries</a:t>
            </a:r>
          </a:p>
          <a:p>
            <a:pPr lvl="1"/>
            <a:r>
              <a:rPr lang="en-US" sz="2400" dirty="0">
                <a:solidFill>
                  <a:srgbClr val="FF0000"/>
                </a:solidFill>
              </a:rPr>
              <a:t>Western lifestyle</a:t>
            </a:r>
          </a:p>
          <a:p>
            <a:pPr lvl="1"/>
            <a:r>
              <a:rPr lang="en-US" sz="2400" dirty="0">
                <a:solidFill>
                  <a:srgbClr val="FF0000"/>
                </a:solidFill>
              </a:rPr>
              <a:t>EDCs (Endocrine Disrupting chemicals)</a:t>
            </a:r>
          </a:p>
          <a:p>
            <a:pPr lvl="1"/>
            <a:endParaRPr lang="en-US" i="1" dirty="0">
              <a:solidFill>
                <a:srgbClr val="FF0000"/>
              </a:solidFill>
            </a:endParaRPr>
          </a:p>
          <a:p>
            <a:endParaRPr lang="en-US" i="1" dirty="0"/>
          </a:p>
          <a:p>
            <a:endParaRPr lang="en-US" i="1" dirty="0"/>
          </a:p>
          <a:p>
            <a:endParaRPr lang="en-US" dirty="0"/>
          </a:p>
        </p:txBody>
      </p:sp>
    </p:spTree>
    <p:extLst>
      <p:ext uri="{BB962C8B-B14F-4D97-AF65-F5344CB8AC3E}">
        <p14:creationId xmlns:p14="http://schemas.microsoft.com/office/powerpoint/2010/main" val="375869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a:t>Age</a:t>
            </a:r>
          </a:p>
        </p:txBody>
      </p:sp>
      <p:sp>
        <p:nvSpPr>
          <p:cNvPr id="3" name="Content Placeholder 2"/>
          <p:cNvSpPr>
            <a:spLocks noGrp="1"/>
          </p:cNvSpPr>
          <p:nvPr>
            <p:ph idx="1"/>
          </p:nvPr>
        </p:nvSpPr>
        <p:spPr>
          <a:xfrm>
            <a:off x="257577" y="1652789"/>
            <a:ext cx="8886423" cy="4953000"/>
          </a:xfrm>
        </p:spPr>
        <p:txBody>
          <a:bodyPr>
            <a:normAutofit fontScale="92500" lnSpcReduction="10000"/>
          </a:bodyPr>
          <a:lstStyle/>
          <a:p>
            <a:r>
              <a:rPr lang="en-US" sz="3000" dirty="0"/>
              <a:t>Reproductive function begins to decline after 35 years</a:t>
            </a:r>
          </a:p>
          <a:p>
            <a:r>
              <a:rPr lang="en-US" sz="3000" b="1" dirty="0"/>
              <a:t>Number over 35 desiring children is rising (25%)</a:t>
            </a:r>
          </a:p>
          <a:p>
            <a:r>
              <a:rPr lang="en-US" sz="3000" b="1" dirty="0"/>
              <a:t>Increasing in the 50-54 year and 60+ group too</a:t>
            </a:r>
          </a:p>
          <a:p>
            <a:r>
              <a:rPr lang="en-US" sz="3000" dirty="0"/>
              <a:t>Chronic disease comes with age and has effects</a:t>
            </a:r>
          </a:p>
          <a:p>
            <a:pPr lvl="1"/>
            <a:r>
              <a:rPr lang="en-US" sz="2800" b="1" dirty="0"/>
              <a:t>Medications affect sperm count and quality:  </a:t>
            </a:r>
            <a:r>
              <a:rPr lang="en-US" sz="2800" dirty="0"/>
              <a:t>Paxil, Tagamet, calcium channel blockers such as </a:t>
            </a:r>
            <a:r>
              <a:rPr lang="en-US" sz="2800" dirty="0" err="1"/>
              <a:t>Cardiazem</a:t>
            </a:r>
            <a:r>
              <a:rPr lang="en-US" sz="2800" dirty="0"/>
              <a:t> or Procardia for example and  </a:t>
            </a:r>
            <a:r>
              <a:rPr lang="en-US" sz="2800" b="1" dirty="0"/>
              <a:t>some antibiotics.</a:t>
            </a:r>
          </a:p>
          <a:p>
            <a:endParaRPr lang="en-US" sz="3000" b="1" dirty="0"/>
          </a:p>
          <a:p>
            <a:endParaRPr lang="en-US" dirty="0"/>
          </a:p>
          <a:p>
            <a:endParaRPr lang="en-US" dirty="0"/>
          </a:p>
        </p:txBody>
      </p:sp>
    </p:spTree>
    <p:extLst>
      <p:ext uri="{BB962C8B-B14F-4D97-AF65-F5344CB8AC3E}">
        <p14:creationId xmlns:p14="http://schemas.microsoft.com/office/powerpoint/2010/main" val="76904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Lifestyle factors (Men)</a:t>
            </a:r>
          </a:p>
        </p:txBody>
      </p:sp>
      <p:sp>
        <p:nvSpPr>
          <p:cNvPr id="3" name="Content Placeholder 2"/>
          <p:cNvSpPr>
            <a:spLocks noGrp="1"/>
          </p:cNvSpPr>
          <p:nvPr>
            <p:ph idx="1"/>
          </p:nvPr>
        </p:nvSpPr>
        <p:spPr/>
        <p:txBody>
          <a:bodyPr>
            <a:normAutofit/>
          </a:bodyPr>
          <a:lstStyle/>
          <a:p>
            <a:r>
              <a:rPr lang="en-US" b="1" dirty="0"/>
              <a:t>BMI (obesity) </a:t>
            </a:r>
          </a:p>
          <a:p>
            <a:r>
              <a:rPr lang="en-US" b="1" dirty="0"/>
              <a:t>odds of infertility     10% for every 20 lbs</a:t>
            </a:r>
          </a:p>
          <a:p>
            <a:pPr lvl="1"/>
            <a:r>
              <a:rPr lang="en-US" sz="2400" b="1" dirty="0"/>
              <a:t>Lower testosterone</a:t>
            </a:r>
          </a:p>
          <a:p>
            <a:pPr lvl="1"/>
            <a:r>
              <a:rPr lang="en-US" sz="2400" b="1" dirty="0"/>
              <a:t>Higher estrogen levels</a:t>
            </a:r>
          </a:p>
          <a:p>
            <a:pPr lvl="1"/>
            <a:r>
              <a:rPr lang="en-US" sz="2400" b="1" dirty="0"/>
              <a:t>Higher risk of Cardiovascular disease</a:t>
            </a:r>
          </a:p>
          <a:p>
            <a:pPr lvl="1"/>
            <a:r>
              <a:rPr lang="en-US" sz="2400" b="1" dirty="0"/>
              <a:t>Higher risk of erectile dysfunction</a:t>
            </a:r>
            <a:endParaRPr lang="en-US" sz="2400" dirty="0"/>
          </a:p>
          <a:p>
            <a:pPr lvl="1"/>
            <a:r>
              <a:rPr lang="en-US" sz="2400" b="1" dirty="0"/>
              <a:t>Poorer sperm quality</a:t>
            </a:r>
          </a:p>
          <a:p>
            <a:pPr lvl="1"/>
            <a:r>
              <a:rPr lang="en-US" sz="2400" b="1" dirty="0"/>
              <a:t>Reduced fertility due to adverse changes in semen quality</a:t>
            </a:r>
          </a:p>
          <a:p>
            <a:pPr lvl="1"/>
            <a:r>
              <a:rPr lang="en-US" sz="2400" b="1" dirty="0"/>
              <a:t>Possible higher scrotal temperatures</a:t>
            </a:r>
          </a:p>
        </p:txBody>
      </p:sp>
      <p:sp>
        <p:nvSpPr>
          <p:cNvPr id="4" name="Up Arrow 3"/>
          <p:cNvSpPr/>
          <p:nvPr/>
        </p:nvSpPr>
        <p:spPr>
          <a:xfrm>
            <a:off x="3200400" y="2090530"/>
            <a:ext cx="228600" cy="304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rg_hi" descr="http://t3.gstatic.com/images?q=tbn:ANd9GcTiO_2xeSw6oeqSoKqpyxF5LcqmxFS5htWNxjvIVFwvHaPmn_sF"/>
          <p:cNvPicPr/>
          <p:nvPr/>
        </p:nvPicPr>
        <p:blipFill>
          <a:blip r:embed="rId3"/>
          <a:srcRect/>
          <a:stretch>
            <a:fillRect/>
          </a:stretch>
        </p:blipFill>
        <p:spPr bwMode="auto">
          <a:xfrm>
            <a:off x="6705600" y="2395330"/>
            <a:ext cx="2159000" cy="1943100"/>
          </a:xfrm>
          <a:prstGeom prst="rect">
            <a:avLst/>
          </a:prstGeom>
          <a:noFill/>
          <a:ln w="9525">
            <a:noFill/>
            <a:miter lim="800000"/>
            <a:headEnd/>
            <a:tailEnd/>
          </a:ln>
        </p:spPr>
      </p:pic>
    </p:spTree>
    <p:extLst>
      <p:ext uri="{BB962C8B-B14F-4D97-AF65-F5344CB8AC3E}">
        <p14:creationId xmlns:p14="http://schemas.microsoft.com/office/powerpoint/2010/main" val="169945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6000" b="1" dirty="0"/>
              <a:t>Stress</a:t>
            </a:r>
            <a:br>
              <a:rPr lang="en-US" sz="6000" dirty="0"/>
            </a:br>
            <a:endParaRPr lang="en-US" sz="6000" dirty="0"/>
          </a:p>
        </p:txBody>
      </p:sp>
      <p:sp>
        <p:nvSpPr>
          <p:cNvPr id="3" name="Content Placeholder 2"/>
          <p:cNvSpPr>
            <a:spLocks noGrp="1"/>
          </p:cNvSpPr>
          <p:nvPr>
            <p:ph idx="1"/>
          </p:nvPr>
        </p:nvSpPr>
        <p:spPr>
          <a:xfrm>
            <a:off x="533400" y="1983346"/>
            <a:ext cx="8042276" cy="4598831"/>
          </a:xfrm>
        </p:spPr>
        <p:txBody>
          <a:bodyPr/>
          <a:lstStyle/>
          <a:p>
            <a:r>
              <a:rPr lang="en-US" sz="2400" dirty="0"/>
              <a:t>Hormonal changes resulting in: </a:t>
            </a:r>
          </a:p>
          <a:p>
            <a:endParaRPr lang="en-US" sz="2400" b="1" dirty="0"/>
          </a:p>
          <a:p>
            <a:pPr lvl="1"/>
            <a:r>
              <a:rPr lang="en-US" sz="2400" b="1" dirty="0"/>
              <a:t>Decreased steroid production</a:t>
            </a:r>
          </a:p>
          <a:p>
            <a:pPr lvl="1"/>
            <a:r>
              <a:rPr lang="en-US" sz="2400" b="1" dirty="0"/>
              <a:t>Decreased sperm formation</a:t>
            </a:r>
            <a:r>
              <a:rPr lang="en-US" sz="2000" b="1" dirty="0"/>
              <a:t>      </a:t>
            </a:r>
          </a:p>
          <a:p>
            <a:pPr marL="457200" lvl="1" indent="0">
              <a:buNone/>
            </a:pPr>
            <a:endParaRPr lang="en-US" dirty="0"/>
          </a:p>
          <a:p>
            <a:pPr marL="457200" lvl="1" indent="0">
              <a:buNone/>
            </a:pPr>
            <a:r>
              <a:rPr lang="en-US" dirty="0"/>
              <a:t>       </a:t>
            </a:r>
            <a:r>
              <a:rPr lang="en-US" sz="2000" b="1" dirty="0"/>
              <a:t>sperm density</a:t>
            </a:r>
          </a:p>
          <a:p>
            <a:pPr marL="457200" lvl="1" indent="0">
              <a:buNone/>
            </a:pPr>
            <a:endParaRPr lang="en-US" b="1" dirty="0"/>
          </a:p>
          <a:p>
            <a:pPr marL="457200" lvl="1" indent="0">
              <a:buNone/>
            </a:pPr>
            <a:r>
              <a:rPr lang="en-US" b="1" dirty="0"/>
              <a:t>       </a:t>
            </a:r>
            <a:r>
              <a:rPr lang="en-US" sz="2000" b="1" dirty="0"/>
              <a:t>sperm motility</a:t>
            </a:r>
          </a:p>
          <a:p>
            <a:pPr marL="457200" lvl="1" indent="0">
              <a:buNone/>
            </a:pPr>
            <a:endParaRPr lang="en-US" b="1" dirty="0"/>
          </a:p>
          <a:p>
            <a:pPr marL="457200" lvl="1" indent="0">
              <a:buNone/>
            </a:pPr>
            <a:r>
              <a:rPr lang="en-US" b="1" dirty="0"/>
              <a:t>       </a:t>
            </a:r>
            <a:r>
              <a:rPr lang="en-US" sz="2000" b="1" dirty="0"/>
              <a:t>abnormal sperm</a:t>
            </a:r>
          </a:p>
          <a:p>
            <a:pPr marL="457200" lvl="1" indent="0">
              <a:buNone/>
            </a:pPr>
            <a:endParaRPr lang="en-US" b="1" dirty="0"/>
          </a:p>
        </p:txBody>
      </p:sp>
      <p:sp>
        <p:nvSpPr>
          <p:cNvPr id="4" name="Down Arrow 3"/>
          <p:cNvSpPr/>
          <p:nvPr/>
        </p:nvSpPr>
        <p:spPr>
          <a:xfrm>
            <a:off x="1104382" y="4177816"/>
            <a:ext cx="153812" cy="206502"/>
          </a:xfrm>
          <a:prstGeom prst="downArrow">
            <a:avLst>
              <a:gd name="adj1" fmla="val 73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096529" y="4898266"/>
            <a:ext cx="140449" cy="206502"/>
          </a:xfrm>
          <a:prstGeom prst="downArrow">
            <a:avLst>
              <a:gd name="adj1" fmla="val 73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77988" y="5527280"/>
            <a:ext cx="191383" cy="244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g_hi" descr="http://t3.gstatic.com/images?q=tbn:ANd9GcT0QrgR2u-zTlFSsWLSJ46JioWXK2ggJPepCBX11dsMiwqoiyzp"/>
          <p:cNvPicPr/>
          <p:nvPr/>
        </p:nvPicPr>
        <p:blipFill>
          <a:blip r:embed="rId3"/>
          <a:srcRect/>
          <a:stretch>
            <a:fillRect/>
          </a:stretch>
        </p:blipFill>
        <p:spPr bwMode="auto">
          <a:xfrm>
            <a:off x="5324476" y="3974020"/>
            <a:ext cx="3251200" cy="2501900"/>
          </a:xfrm>
          <a:prstGeom prst="rect">
            <a:avLst/>
          </a:prstGeom>
          <a:noFill/>
          <a:ln w="9525">
            <a:noFill/>
            <a:miter lim="800000"/>
            <a:headEnd/>
            <a:tailEnd/>
          </a:ln>
        </p:spPr>
      </p:pic>
    </p:spTree>
    <p:extLst>
      <p:ext uri="{BB962C8B-B14F-4D97-AF65-F5344CB8AC3E}">
        <p14:creationId xmlns:p14="http://schemas.microsoft.com/office/powerpoint/2010/main" val="1797999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02045A69F6CE4B9F4D155191B7BDE8" ma:contentTypeVersion="14" ma:contentTypeDescription="Create a new document." ma:contentTypeScope="" ma:versionID="2361ad843b7614a8e36f4614e58a64f7">
  <xsd:schema xmlns:xsd="http://www.w3.org/2001/XMLSchema" xmlns:xs="http://www.w3.org/2001/XMLSchema" xmlns:p="http://schemas.microsoft.com/office/2006/metadata/properties" xmlns:ns3="9551ee08-accb-4be3-a1f1-3e72845bfa2b" xmlns:ns4="957613e2-61d0-47b0-8c5a-db94c2637881" targetNamespace="http://schemas.microsoft.com/office/2006/metadata/properties" ma:root="true" ma:fieldsID="e1268e9b2e97a395edb85ff17b63fbf8" ns3:_="" ns4:_="">
    <xsd:import namespace="9551ee08-accb-4be3-a1f1-3e72845bfa2b"/>
    <xsd:import namespace="957613e2-61d0-47b0-8c5a-db94c2637881"/>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1ee08-accb-4be3-a1f1-3e72845bf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7613e2-61d0-47b0-8c5a-db94c263788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FEA8A0-B5F2-45E0-96F9-44FEDAC1A216}">
  <ds:schemaRefs>
    <ds:schemaRef ds:uri="http://schemas.microsoft.com/sharepoint/v3/contenttype/forms"/>
  </ds:schemaRefs>
</ds:datastoreItem>
</file>

<file path=customXml/itemProps2.xml><?xml version="1.0" encoding="utf-8"?>
<ds:datastoreItem xmlns:ds="http://schemas.openxmlformats.org/officeDocument/2006/customXml" ds:itemID="{E97D3F3D-0FA0-4BE5-A8F6-DB497FBEB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1ee08-accb-4be3-a1f1-3e72845bfa2b"/>
    <ds:schemaRef ds:uri="957613e2-61d0-47b0-8c5a-db94c2637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A0F600-F654-4B5F-8F8B-242D75EB1C7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57613e2-61d0-47b0-8c5a-db94c2637881"/>
    <ds:schemaRef ds:uri="http://purl.org/dc/elements/1.1/"/>
    <ds:schemaRef ds:uri="http://schemas.microsoft.com/office/2006/metadata/properties"/>
    <ds:schemaRef ds:uri="9551ee08-accb-4be3-a1f1-3e72845bfa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Grid</Template>
  <TotalTime>1217</TotalTime>
  <Words>7758</Words>
  <Application>Microsoft Office PowerPoint</Application>
  <PresentationFormat>On-screen Show (4:3)</PresentationFormat>
  <Paragraphs>613</Paragraphs>
  <Slides>44</Slides>
  <Notes>38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Bookman Old Style</vt:lpstr>
      <vt:lpstr>Calibri</vt:lpstr>
      <vt:lpstr>Cambria</vt:lpstr>
      <vt:lpstr>Franklin Gothic Medium</vt:lpstr>
      <vt:lpstr>Times New Roman</vt:lpstr>
      <vt:lpstr>Wingdings</vt:lpstr>
      <vt:lpstr>Wingdings 2</vt:lpstr>
      <vt:lpstr>Grid</vt:lpstr>
      <vt:lpstr>Clip</vt:lpstr>
      <vt:lpstr>Healthy Lifestyles and  Healthy Fertility</vt:lpstr>
      <vt:lpstr>Reproductive Health as a Marker of Overall Health</vt:lpstr>
      <vt:lpstr>Aspects to consider:</vt:lpstr>
      <vt:lpstr>ReproDuctive health-USA</vt:lpstr>
      <vt:lpstr>Men’s Health</vt:lpstr>
      <vt:lpstr>Background:</vt:lpstr>
      <vt:lpstr>Age</vt:lpstr>
      <vt:lpstr>Lifestyle factors (Men)</vt:lpstr>
      <vt:lpstr> Stress </vt:lpstr>
      <vt:lpstr>Exercise</vt:lpstr>
      <vt:lpstr>Smoking</vt:lpstr>
      <vt:lpstr>Marijuana</vt:lpstr>
      <vt:lpstr>Alcohol</vt:lpstr>
      <vt:lpstr>Scrotal temperature</vt:lpstr>
      <vt:lpstr>What are the basics?</vt:lpstr>
      <vt:lpstr>Women’s reproductive Health</vt:lpstr>
      <vt:lpstr>Menstrual Cycle as a Marker</vt:lpstr>
      <vt:lpstr>Normal parameters of the menstrual cycle</vt:lpstr>
      <vt:lpstr>Menstrual Variability</vt:lpstr>
      <vt:lpstr>Implications</vt:lpstr>
      <vt:lpstr>OCPs mechanism of action</vt:lpstr>
      <vt:lpstr>Post-contraceptive cycles</vt:lpstr>
      <vt:lpstr>Lifestyle factors</vt:lpstr>
      <vt:lpstr>Stressful work</vt:lpstr>
      <vt:lpstr>Exercise</vt:lpstr>
      <vt:lpstr>Weight</vt:lpstr>
      <vt:lpstr>Smoking</vt:lpstr>
      <vt:lpstr>Marijuana: (THC) </vt:lpstr>
      <vt:lpstr>Alcohol and Caffeine</vt:lpstr>
      <vt:lpstr>Melatonin (Men &amp; Women)</vt:lpstr>
      <vt:lpstr>Melatonin’s effect on                   reproductive physiology </vt:lpstr>
      <vt:lpstr>Melatonin and Egg/Sperm quality</vt:lpstr>
      <vt:lpstr>Vulnerable Women</vt:lpstr>
      <vt:lpstr>Menstrual cycle changes:      ovarian function</vt:lpstr>
      <vt:lpstr>Sleep Hygiene for Men and Women</vt:lpstr>
      <vt:lpstr>Managing Stress for Better Sleep</vt:lpstr>
      <vt:lpstr>Environment</vt:lpstr>
      <vt:lpstr>Environmental Example: BPA</vt:lpstr>
      <vt:lpstr>Avoiding exposure</vt:lpstr>
      <vt:lpstr>Does this make a difference?</vt:lpstr>
      <vt:lpstr>Think Mediterranean Diet!</vt:lpstr>
      <vt:lpstr>Fertility Diet</vt:lpstr>
      <vt:lpstr>PowerPoint Presentation</vt:lpstr>
      <vt:lpstr> 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Sleeping</dc:title>
  <dc:creator>Mary Lee Barron</dc:creator>
  <cp:lastModifiedBy>Theresa Notare</cp:lastModifiedBy>
  <cp:revision>48</cp:revision>
  <cp:lastPrinted>2012-07-17T15:17:46Z</cp:lastPrinted>
  <dcterms:created xsi:type="dcterms:W3CDTF">2012-07-15T19:37:42Z</dcterms:created>
  <dcterms:modified xsi:type="dcterms:W3CDTF">2021-10-28T17:07:07Z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0x010100D402045A69F6CE4B9F4D155191B7BDE8</vt:lpwstr>
  </property>
</Properties>
</file>